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4"/>
  </p:notesMasterIdLst>
  <p:handoutMasterIdLst>
    <p:handoutMasterId r:id="rId15"/>
  </p:handoutMasterIdLst>
  <p:sldIdLst>
    <p:sldId id="267" r:id="rId5"/>
    <p:sldId id="272" r:id="rId6"/>
    <p:sldId id="279" r:id="rId7"/>
    <p:sldId id="284" r:id="rId8"/>
    <p:sldId id="278" r:id="rId9"/>
    <p:sldId id="280" r:id="rId10"/>
    <p:sldId id="285" r:id="rId11"/>
    <p:sldId id="282" r:id="rId12"/>
    <p:sldId id="28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AAC17E-074F-2041-CECC-DB6F325BF5F6}" v="9" dt="2020-04-24T14:53:16.637"/>
    <p1510:client id="{8387B38E-3B72-6724-F890-04DF537E7B4F}" v="560" dt="2020-04-24T14:32:04.750"/>
    <p1510:client id="{95E52F59-710D-F485-D46C-F97855AB2B41}" v="381" dt="2020-04-21T14:38:31.185"/>
    <p1510:client id="{9C9043B8-0F54-C24A-17FB-9BA64A1FF705}" v="589" dt="2020-04-27T15:18:24.156"/>
    <p1510:client id="{F89C8A1C-8404-47AF-B279-9AEA5BE9FB5F}" v="1" dt="2020-05-01T14:13:18.702"/>
  </p1510:revLst>
</p1510:revInfo>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180" y="84"/>
      </p:cViewPr>
      <p:guideLst>
        <p:guide pos="3840"/>
        <p:guide orient="horz" pos="2160"/>
      </p:guideLst>
    </p:cSldViewPr>
  </p:slideViewPr>
  <p:notesTextViewPr>
    <p:cViewPr>
      <p:scale>
        <a:sx n="1" d="1"/>
        <a:sy n="1" d="1"/>
      </p:scale>
      <p:origin x="0" y="0"/>
    </p:cViewPr>
  </p:notesTextViewPr>
  <p:notesViewPr>
    <p:cSldViewPr snapToGrid="0">
      <p:cViewPr varScale="1">
        <p:scale>
          <a:sx n="82" d="100"/>
          <a:sy n="82" d="100"/>
        </p:scale>
        <p:origin x="385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591099-7EBE-4D12-B880-CCA6B38B92A6}" type="datetimeFigureOut">
              <a:rPr lang="en-US" smtClean="0"/>
              <a:t>5/1/2020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A36C10-A9D4-4995-9BAF-95FBD77A724B}" type="slidenum">
              <a:rPr lang="en-US" smtClean="0"/>
              <a:t>‹#›</a:t>
            </a:fld>
            <a:endParaRPr lang="en-US"/>
          </a:p>
        </p:txBody>
      </p:sp>
    </p:spTree>
    <p:extLst>
      <p:ext uri="{BB962C8B-B14F-4D97-AF65-F5344CB8AC3E}">
        <p14:creationId xmlns:p14="http://schemas.microsoft.com/office/powerpoint/2010/main" val="2509218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CF4299-1721-48C6-878D-74296BE00D21}" type="datetimeFigureOut">
              <a:rPr lang="en-US" smtClean="0"/>
              <a:t>5/1/2020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AEF9EC-8318-4FF6-847E-A85BBD2B7E49}" type="slidenum">
              <a:rPr lang="en-US" smtClean="0"/>
              <a:t>‹#›</a:t>
            </a:fld>
            <a:endParaRPr lang="en-US"/>
          </a:p>
        </p:txBody>
      </p:sp>
    </p:spTree>
    <p:extLst>
      <p:ext uri="{BB962C8B-B14F-4D97-AF65-F5344CB8AC3E}">
        <p14:creationId xmlns:p14="http://schemas.microsoft.com/office/powerpoint/2010/main" val="2283195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61254"/>
            <a:ext cx="8226490" cy="3083767"/>
          </a:xfrm>
        </p:spPr>
        <p:txBody>
          <a:bodyPr anchor="b">
            <a:normAutofit/>
          </a:bodyPr>
          <a:lstStyle>
            <a:lvl1pPr algn="l">
              <a:lnSpc>
                <a:spcPct val="80000"/>
              </a:lnSpc>
              <a:defRPr sz="72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609600" y="3345021"/>
            <a:ext cx="8229600" cy="1371600"/>
          </a:xfrm>
        </p:spPr>
        <p:txBody>
          <a:bodyPr/>
          <a:lstStyle>
            <a:lvl1pPr marL="0" indent="0" algn="l">
              <a:spcBef>
                <a:spcPts val="120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580562-E361-4901-81A9-DC99371C70DE}" type="datetime1">
              <a:rPr lang="en-US" smtClean="0"/>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50680" y="365125"/>
            <a:ext cx="1645920" cy="5811838"/>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1295400" y="365125"/>
            <a:ext cx="7624664"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3E088F-5C71-4C3B-A46F-E5E332BBC3D1}" type="datetime1">
              <a:rPr lang="en-US" smtClean="0"/>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F79E80-105D-4CD8-AF07-4CEB9B9063CC}" type="datetime1">
              <a:rPr lang="en-US" smtClean="0"/>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2648" y="265176"/>
            <a:ext cx="8229600" cy="3081528"/>
          </a:xfrm>
        </p:spPr>
        <p:txBody>
          <a:bodyPr anchor="b">
            <a:normAutofit/>
          </a:bodyPr>
          <a:lstStyle>
            <a:lvl1pPr>
              <a:defRPr sz="5400"/>
            </a:lvl1pPr>
          </a:lstStyle>
          <a:p>
            <a:r>
              <a:rPr lang="en-US"/>
              <a:t>Click to edit Master title style</a:t>
            </a:r>
          </a:p>
        </p:txBody>
      </p:sp>
      <p:sp>
        <p:nvSpPr>
          <p:cNvPr id="3" name="Text Placeholder 2"/>
          <p:cNvSpPr>
            <a:spLocks noGrp="1"/>
          </p:cNvSpPr>
          <p:nvPr>
            <p:ph type="body" idx="1"/>
          </p:nvPr>
        </p:nvSpPr>
        <p:spPr>
          <a:xfrm>
            <a:off x="612648" y="3346704"/>
            <a:ext cx="8229600" cy="1371600"/>
          </a:xfrm>
        </p:spPr>
        <p:txBody>
          <a:bodyPr/>
          <a:lstStyle>
            <a:lvl1pPr marL="0" indent="0">
              <a:spcBef>
                <a:spcPts val="120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p>
            <a:fld id="{059F2C64-0D63-44AF-997A-1B1FE1A96E19}" type="datetime1">
              <a:rPr lang="en-US" smtClean="0"/>
              <a:t>5/1/2020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1" y="1828800"/>
            <a:ext cx="4572000" cy="43481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24599" y="1828800"/>
            <a:ext cx="4572000" cy="43481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93EA110-C81D-4C5F-84B3-B5F5E7416EB9}" type="datetime1">
              <a:rPr lang="en-US" smtClean="0"/>
              <a:t>5/1/2020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98448" y="1627258"/>
            <a:ext cx="4572000" cy="68580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8448" y="2331720"/>
            <a:ext cx="4572000" cy="384048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27648" y="1627258"/>
            <a:ext cx="4572000" cy="68580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27648" y="2331720"/>
            <a:ext cx="4572000" cy="384048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8EC5ED-4C80-4726-926C-338D85485045}" type="datetime1">
              <a:rPr lang="en-US" smtClean="0"/>
              <a:t>5/1/2020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647976-C764-44D0-930D-1AC5846C8450}" type="datetime1">
              <a:rPr lang="en-US" smtClean="0"/>
              <a:t>5/1/2020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FA5702-ECF8-4274-B6BF-9D5EEBC26FE5}" type="datetime1">
              <a:rPr lang="en-US" smtClean="0"/>
              <a:t>5/1/2020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hidden">
          <a:xfrm>
            <a:off x="0" y="0"/>
            <a:ext cx="7315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79330" y="457200"/>
            <a:ext cx="3603070" cy="155448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606490" y="685800"/>
            <a:ext cx="610222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979330" y="2101850"/>
            <a:ext cx="3603070" cy="1828800"/>
          </a:xfrm>
        </p:spPr>
        <p:txBody>
          <a:bodyPr/>
          <a:lstStyle>
            <a:lvl1pPr marL="0" indent="0">
              <a:spcBef>
                <a:spcPts val="12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566C6A-A83C-4E27-990F-89F11F779CE0}" type="datetime1">
              <a:rPr lang="en-US" smtClean="0"/>
              <a:t>5/1/2020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bwMode="hidden">
          <a:xfrm>
            <a:off x="0" y="0"/>
            <a:ext cx="7315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82712" y="457200"/>
            <a:ext cx="3602736" cy="155448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0" y="-1"/>
            <a:ext cx="7315200" cy="6858000"/>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982712" y="2101850"/>
            <a:ext cx="3602736" cy="1828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00" y="362303"/>
            <a:ext cx="9601200" cy="106994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295400" y="1828799"/>
            <a:ext cx="9601200" cy="43481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419253" y="6385492"/>
            <a:ext cx="982047" cy="228600"/>
          </a:xfrm>
          <a:prstGeom prst="rect">
            <a:avLst/>
          </a:prstGeom>
        </p:spPr>
        <p:txBody>
          <a:bodyPr vert="horz" lIns="91440" tIns="45720" rIns="91440" bIns="45720" rtlCol="0" anchor="ctr"/>
          <a:lstStyle>
            <a:lvl1pPr algn="r">
              <a:defRPr sz="800">
                <a:solidFill>
                  <a:schemeClr val="accent1"/>
                </a:solidFill>
              </a:defRPr>
            </a:lvl1pPr>
          </a:lstStyle>
          <a:p>
            <a:fld id="{D14E86EA-95E3-4DA0-97E2-7D1BBAC51A0F}" type="datetime1">
              <a:rPr lang="en-US" smtClean="0"/>
              <a:t>5/1/2020</a:t>
            </a:fld>
            <a:endParaRPr lang="en-US"/>
          </a:p>
        </p:txBody>
      </p:sp>
      <p:sp>
        <p:nvSpPr>
          <p:cNvPr id="5" name="Footer Placeholder 4"/>
          <p:cNvSpPr>
            <a:spLocks noGrp="1"/>
          </p:cNvSpPr>
          <p:nvPr>
            <p:ph type="ftr" sz="quarter" idx="3"/>
          </p:nvPr>
        </p:nvSpPr>
        <p:spPr>
          <a:xfrm>
            <a:off x="609600" y="6385492"/>
            <a:ext cx="6099048" cy="228600"/>
          </a:xfrm>
          <a:prstGeom prst="rect">
            <a:avLst/>
          </a:prstGeom>
        </p:spPr>
        <p:txBody>
          <a:bodyPr vert="horz" lIns="91440" tIns="45720" rIns="91440" bIns="45720" rtlCol="0" anchor="ctr"/>
          <a:lstStyle>
            <a:lvl1pPr algn="l">
              <a:defRPr sz="800">
                <a:solidFill>
                  <a:schemeClr val="accent1"/>
                </a:solidFill>
              </a:defRPr>
            </a:lvl1pPr>
          </a:lstStyle>
          <a:p>
            <a:endParaRPr lang="en-US" dirty="0"/>
          </a:p>
        </p:txBody>
      </p:sp>
      <p:sp>
        <p:nvSpPr>
          <p:cNvPr id="6" name="Slide Number Placeholder 5"/>
          <p:cNvSpPr>
            <a:spLocks noGrp="1"/>
          </p:cNvSpPr>
          <p:nvPr>
            <p:ph type="sldNum" sz="quarter" idx="4"/>
          </p:nvPr>
        </p:nvSpPr>
        <p:spPr>
          <a:xfrm>
            <a:off x="10753532" y="6385492"/>
            <a:ext cx="828868" cy="228600"/>
          </a:xfrm>
          <a:prstGeom prst="rect">
            <a:avLst/>
          </a:prstGeom>
        </p:spPr>
        <p:txBody>
          <a:bodyPr vert="horz" lIns="91440" tIns="45720" rIns="91440" bIns="45720" rtlCol="0" anchor="ctr"/>
          <a:lstStyle>
            <a:lvl1pPr algn="r">
              <a:defRPr sz="800">
                <a:solidFill>
                  <a:schemeClr val="accent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Clr>
          <a:schemeClr val="accent1"/>
        </a:buClr>
        <a:buFont typeface="Arial"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GERMANY</a:t>
            </a:r>
          </a:p>
        </p:txBody>
      </p:sp>
      <p:sp>
        <p:nvSpPr>
          <p:cNvPr id="3" name="Subtitle 2"/>
          <p:cNvSpPr>
            <a:spLocks noGrp="1"/>
          </p:cNvSpPr>
          <p:nvPr>
            <p:ph type="subTitle" idx="1"/>
          </p:nvPr>
        </p:nvSpPr>
        <p:spPr/>
        <p:txBody>
          <a:bodyPr vert="horz" lIns="91440" tIns="45720" rIns="91440" bIns="45720" rtlCol="0" anchor="t">
            <a:normAutofit/>
          </a:bodyPr>
          <a:lstStyle/>
          <a:p>
            <a:r>
              <a:rPr lang="en-US" dirty="0"/>
              <a:t>By Peter </a:t>
            </a:r>
            <a:r>
              <a:rPr lang="en-US" dirty="0"/>
              <a:t>W</a:t>
            </a:r>
            <a:endParaRPr lang="en-US" dirty="0"/>
          </a:p>
        </p:txBody>
      </p:sp>
    </p:spTree>
    <p:extLst>
      <p:ext uri="{BB962C8B-B14F-4D97-AF65-F5344CB8AC3E}">
        <p14:creationId xmlns:p14="http://schemas.microsoft.com/office/powerpoint/2010/main" val="1051878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9330" y="457200"/>
            <a:ext cx="3603070" cy="1554480"/>
          </a:xfrm>
        </p:spPr>
        <p:txBody>
          <a:bodyPr anchor="b">
            <a:normAutofit/>
          </a:bodyPr>
          <a:lstStyle/>
          <a:p>
            <a:r>
              <a:rPr lang="en-US" dirty="0"/>
              <a:t>FACTS</a:t>
            </a:r>
          </a:p>
        </p:txBody>
      </p:sp>
      <p:sp>
        <p:nvSpPr>
          <p:cNvPr id="3" name="Text Placeholder 2"/>
          <p:cNvSpPr>
            <a:spLocks noGrp="1"/>
          </p:cNvSpPr>
          <p:nvPr>
            <p:ph idx="1"/>
          </p:nvPr>
        </p:nvSpPr>
        <p:spPr>
          <a:xfrm>
            <a:off x="606490" y="685800"/>
            <a:ext cx="6102220" cy="5486400"/>
          </a:xfrm>
        </p:spPr>
        <p:txBody>
          <a:bodyPr vert="horz" lIns="91440" tIns="45720" rIns="91440" bIns="45720" rtlCol="0">
            <a:normAutofit/>
          </a:bodyPr>
          <a:lstStyle/>
          <a:p>
            <a:pPr>
              <a:buFont typeface="Arial"/>
              <a:buChar char="•"/>
            </a:pPr>
            <a:r>
              <a:rPr lang="en-US" sz="1900"/>
              <a:t>Germany has a population of 81 million people.</a:t>
            </a:r>
          </a:p>
          <a:p>
            <a:pPr>
              <a:buFont typeface="Arial"/>
              <a:buChar char="•"/>
            </a:pPr>
            <a:r>
              <a:rPr lang="en-US" sz="1900"/>
              <a:t>One-third of Germany is still covered in forests and woodlands.</a:t>
            </a:r>
          </a:p>
          <a:p>
            <a:pPr>
              <a:buFont typeface="Arial"/>
              <a:buChar char="•"/>
            </a:pPr>
            <a:r>
              <a:rPr lang="en-US" sz="1900"/>
              <a:t>Germany is a member of the European Union.</a:t>
            </a:r>
          </a:p>
          <a:p>
            <a:pPr>
              <a:buFont typeface="Arial"/>
              <a:buChar char="•"/>
            </a:pPr>
            <a:r>
              <a:rPr lang="en-US" sz="1900"/>
              <a:t>65% of the highways in Germany (Autobahn) have no speed limit.</a:t>
            </a:r>
          </a:p>
          <a:p>
            <a:pPr>
              <a:buFont typeface="Arial"/>
              <a:buChar char="•"/>
            </a:pPr>
            <a:r>
              <a:rPr lang="en-US" sz="1900"/>
              <a:t>University is free for everyone (even non-Germans).</a:t>
            </a:r>
          </a:p>
          <a:p>
            <a:pPr>
              <a:buFont typeface="Arial"/>
              <a:buChar char="•"/>
            </a:pPr>
            <a:r>
              <a:rPr lang="en-US" sz="1900"/>
              <a:t>There are over 2100 castles in Germany.</a:t>
            </a:r>
          </a:p>
          <a:p>
            <a:pPr>
              <a:buFont typeface="Arial"/>
              <a:buChar char="•"/>
            </a:pPr>
            <a:r>
              <a:rPr lang="en-US" sz="1900"/>
              <a:t>There are over 1,500 different beers in Germany.</a:t>
            </a:r>
          </a:p>
          <a:p>
            <a:pPr>
              <a:buFont typeface="Arial"/>
              <a:buChar char="•"/>
            </a:pPr>
            <a:r>
              <a:rPr lang="en-US" sz="1900"/>
              <a:t>Germany is the seventh-largest country in Europe. Covering an area of 137,847 square miles, of which 34,836 square miles is covered by land and 3,011 square miles contains water.</a:t>
            </a:r>
          </a:p>
          <a:p>
            <a:endParaRPr lang="en-US" sz="1900"/>
          </a:p>
          <a:p>
            <a:endParaRPr lang="en-US" sz="1900"/>
          </a:p>
        </p:txBody>
      </p:sp>
    </p:spTree>
    <p:extLst>
      <p:ext uri="{BB962C8B-B14F-4D97-AF65-F5344CB8AC3E}">
        <p14:creationId xmlns:p14="http://schemas.microsoft.com/office/powerpoint/2010/main" val="399975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food&#10;&#10;Description generated with very high confidence">
            <a:extLst>
              <a:ext uri="{FF2B5EF4-FFF2-40B4-BE49-F238E27FC236}">
                <a16:creationId xmlns:a16="http://schemas.microsoft.com/office/drawing/2014/main" id="{9126FA33-AD07-40D1-AF29-5A3CC9747C0A}"/>
              </a:ext>
            </a:extLst>
          </p:cNvPr>
          <p:cNvPicPr>
            <a:picLocks noGrp="1" noChangeAspect="1"/>
          </p:cNvPicPr>
          <p:nvPr>
            <p:ph idx="1"/>
          </p:nvPr>
        </p:nvPicPr>
        <p:blipFill>
          <a:blip r:embed="rId2"/>
          <a:stretch>
            <a:fillRect/>
          </a:stretch>
        </p:blipFill>
        <p:spPr>
          <a:xfrm>
            <a:off x="2641" y="-11930"/>
            <a:ext cx="7698106" cy="6867481"/>
          </a:xfrm>
          <a:noFill/>
        </p:spPr>
      </p:pic>
      <p:sp>
        <p:nvSpPr>
          <p:cNvPr id="9" name="Text Placeholder 3">
            <a:extLst>
              <a:ext uri="{FF2B5EF4-FFF2-40B4-BE49-F238E27FC236}">
                <a16:creationId xmlns:a16="http://schemas.microsoft.com/office/drawing/2014/main" id="{9E9B6015-5C1E-41D8-85FB-3AD6680BD3CA}"/>
              </a:ext>
            </a:extLst>
          </p:cNvPr>
          <p:cNvSpPr>
            <a:spLocks noGrp="1"/>
          </p:cNvSpPr>
          <p:nvPr>
            <p:ph type="body" sz="half" idx="2"/>
          </p:nvPr>
        </p:nvSpPr>
        <p:spPr>
          <a:xfrm>
            <a:off x="7979330" y="2101850"/>
            <a:ext cx="3603625" cy="3384550"/>
          </a:xfrm>
        </p:spPr>
        <p:txBody>
          <a:bodyPr vert="horz" lIns="91440" tIns="45720" rIns="91440" bIns="45720" rtlCol="0" anchor="t">
            <a:normAutofit/>
          </a:bodyPr>
          <a:lstStyle/>
          <a:p>
            <a:endParaRPr lang="en-US"/>
          </a:p>
          <a:p>
            <a:endParaRPr lang="en-US" dirty="0"/>
          </a:p>
          <a:p>
            <a:endParaRPr lang="en-US" dirty="0"/>
          </a:p>
          <a:p>
            <a:endParaRPr lang="en-US" dirty="0"/>
          </a:p>
          <a:p>
            <a:r>
              <a:rPr lang="en-US" dirty="0"/>
              <a:t>       </a:t>
            </a:r>
            <a:r>
              <a:rPr lang="en-US" sz="4400" dirty="0"/>
              <a:t>GERMANY            FLAG</a:t>
            </a:r>
            <a:r>
              <a:rPr lang="en-US" dirty="0"/>
              <a:t> </a:t>
            </a:r>
          </a:p>
        </p:txBody>
      </p:sp>
    </p:spTree>
    <p:extLst>
      <p:ext uri="{BB962C8B-B14F-4D97-AF65-F5344CB8AC3E}">
        <p14:creationId xmlns:p14="http://schemas.microsoft.com/office/powerpoint/2010/main" val="3505978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F8555-2990-4AA7-A110-5A6EDA64777A}"/>
              </a:ext>
            </a:extLst>
          </p:cNvPr>
          <p:cNvSpPr>
            <a:spLocks noGrp="1"/>
          </p:cNvSpPr>
          <p:nvPr>
            <p:ph type="title"/>
          </p:nvPr>
        </p:nvSpPr>
        <p:spPr>
          <a:xfrm>
            <a:off x="1295400" y="362303"/>
            <a:ext cx="9601200" cy="1069940"/>
          </a:xfrm>
        </p:spPr>
        <p:txBody>
          <a:bodyPr anchor="b">
            <a:normAutofit/>
          </a:bodyPr>
          <a:lstStyle/>
          <a:p>
            <a:r>
              <a:rPr lang="en-US"/>
              <a:t>       </a:t>
            </a:r>
          </a:p>
        </p:txBody>
      </p:sp>
      <p:sp>
        <p:nvSpPr>
          <p:cNvPr id="18" name="Text Placeholder 2">
            <a:extLst>
              <a:ext uri="{FF2B5EF4-FFF2-40B4-BE49-F238E27FC236}">
                <a16:creationId xmlns:a16="http://schemas.microsoft.com/office/drawing/2014/main" id="{E0E3DFCB-FF17-4B4E-8E85-C239AA5FC95A}"/>
              </a:ext>
            </a:extLst>
          </p:cNvPr>
          <p:cNvSpPr>
            <a:spLocks noGrp="1"/>
          </p:cNvSpPr>
          <p:nvPr>
            <p:ph type="body" idx="1"/>
          </p:nvPr>
        </p:nvSpPr>
        <p:spPr>
          <a:xfrm>
            <a:off x="1298448" y="1627258"/>
            <a:ext cx="4572000" cy="685800"/>
          </a:xfrm>
        </p:spPr>
        <p:txBody>
          <a:bodyPr>
            <a:normAutofit/>
          </a:bodyPr>
          <a:lstStyle/>
          <a:p>
            <a:endParaRPr lang="en-US"/>
          </a:p>
        </p:txBody>
      </p:sp>
      <p:pic>
        <p:nvPicPr>
          <p:cNvPr id="8" name="Picture 8" descr="A picture containing text, map&#10;&#10;Description generated with very high confidence">
            <a:extLst>
              <a:ext uri="{FF2B5EF4-FFF2-40B4-BE49-F238E27FC236}">
                <a16:creationId xmlns:a16="http://schemas.microsoft.com/office/drawing/2014/main" id="{CA04905B-D0B7-4844-AA33-CB98F53720B4}"/>
              </a:ext>
            </a:extLst>
          </p:cNvPr>
          <p:cNvPicPr>
            <a:picLocks noGrp="1" noChangeAspect="1"/>
          </p:cNvPicPr>
          <p:nvPr>
            <p:ph sz="half" idx="2"/>
          </p:nvPr>
        </p:nvPicPr>
        <p:blipFill rotWithShape="1">
          <a:blip r:embed="rId2"/>
          <a:stretch/>
        </p:blipFill>
        <p:spPr>
          <a:xfrm>
            <a:off x="277656" y="686268"/>
            <a:ext cx="5909093" cy="5909308"/>
          </a:xfrm>
          <a:noFill/>
        </p:spPr>
      </p:pic>
      <p:sp>
        <p:nvSpPr>
          <p:cNvPr id="20" name="Text Placeholder 4">
            <a:extLst>
              <a:ext uri="{FF2B5EF4-FFF2-40B4-BE49-F238E27FC236}">
                <a16:creationId xmlns:a16="http://schemas.microsoft.com/office/drawing/2014/main" id="{D9A9C62A-87F9-4A94-9343-B4F776AB4F8C}"/>
              </a:ext>
            </a:extLst>
          </p:cNvPr>
          <p:cNvSpPr>
            <a:spLocks noGrp="1"/>
          </p:cNvSpPr>
          <p:nvPr>
            <p:ph type="body" sz="quarter" idx="3"/>
          </p:nvPr>
        </p:nvSpPr>
        <p:spPr>
          <a:xfrm>
            <a:off x="6327648" y="247032"/>
            <a:ext cx="4572000" cy="1490932"/>
          </a:xfrm>
        </p:spPr>
        <p:txBody>
          <a:bodyPr>
            <a:normAutofit lnSpcReduction="10000"/>
          </a:bodyPr>
          <a:lstStyle/>
          <a:p>
            <a:endParaRPr lang="en-US" dirty="0"/>
          </a:p>
          <a:p>
            <a:endParaRPr lang="en-US" dirty="0"/>
          </a:p>
          <a:p>
            <a:r>
              <a:rPr lang="en-US" dirty="0"/>
              <a:t>             Map of Germany</a:t>
            </a:r>
          </a:p>
          <a:p>
            <a:endParaRPr lang="en-US" dirty="0"/>
          </a:p>
          <a:p>
            <a:r>
              <a:rPr lang="en-US" sz="2400" dirty="0"/>
              <a:t>Berlin is the capital of Germany</a:t>
            </a:r>
          </a:p>
        </p:txBody>
      </p:sp>
      <p:sp>
        <p:nvSpPr>
          <p:cNvPr id="13" name="Text Placeholder 3">
            <a:extLst>
              <a:ext uri="{FF2B5EF4-FFF2-40B4-BE49-F238E27FC236}">
                <a16:creationId xmlns:a16="http://schemas.microsoft.com/office/drawing/2014/main" id="{A4D9BB8D-C044-490B-AD69-B92843D9876B}"/>
              </a:ext>
            </a:extLst>
          </p:cNvPr>
          <p:cNvSpPr>
            <a:spLocks noGrp="1"/>
          </p:cNvSpPr>
          <p:nvPr>
            <p:ph sz="quarter" idx="4"/>
          </p:nvPr>
        </p:nvSpPr>
        <p:spPr>
          <a:xfrm>
            <a:off x="6327648" y="2331720"/>
            <a:ext cx="4572000" cy="3840480"/>
          </a:xfrm>
        </p:spPr>
        <p:txBody>
          <a:bodyPr vert="horz" lIns="91440" tIns="45720" rIns="91440" bIns="45720" rtlCol="0" anchor="t">
            <a:normAutofit/>
          </a:bodyPr>
          <a:lstStyle/>
          <a:p>
            <a:pPr marL="0" indent="0">
              <a:buNone/>
            </a:pPr>
            <a:endParaRPr lang="en-US" sz="1800" dirty="0"/>
          </a:p>
        </p:txBody>
      </p:sp>
      <p:pic>
        <p:nvPicPr>
          <p:cNvPr id="10" name="Picture 10" descr="A close up of a card&#10;&#10;Description generated with high confidence">
            <a:extLst>
              <a:ext uri="{FF2B5EF4-FFF2-40B4-BE49-F238E27FC236}">
                <a16:creationId xmlns:a16="http://schemas.microsoft.com/office/drawing/2014/main" id="{D2E4133F-99D7-40AC-AA6C-A7A0524524A7}"/>
              </a:ext>
            </a:extLst>
          </p:cNvPr>
          <p:cNvPicPr>
            <a:picLocks noChangeAspect="1"/>
          </p:cNvPicPr>
          <p:nvPr/>
        </p:nvPicPr>
        <p:blipFill>
          <a:blip r:embed="rId3"/>
          <a:stretch>
            <a:fillRect/>
          </a:stretch>
        </p:blipFill>
        <p:spPr>
          <a:xfrm rot="10860000" flipH="1">
            <a:off x="6483786" y="875666"/>
            <a:ext cx="686520" cy="305521"/>
          </a:xfrm>
          <a:prstGeom prst="rect">
            <a:avLst/>
          </a:prstGeom>
        </p:spPr>
      </p:pic>
      <p:pic>
        <p:nvPicPr>
          <p:cNvPr id="12" name="Picture 13" descr="A view of a city&#10;&#10;Description generated with very high confidence">
            <a:extLst>
              <a:ext uri="{FF2B5EF4-FFF2-40B4-BE49-F238E27FC236}">
                <a16:creationId xmlns:a16="http://schemas.microsoft.com/office/drawing/2014/main" id="{CC69D848-92B0-4555-875D-5020F043C1CE}"/>
              </a:ext>
            </a:extLst>
          </p:cNvPr>
          <p:cNvPicPr>
            <a:picLocks noChangeAspect="1"/>
          </p:cNvPicPr>
          <p:nvPr/>
        </p:nvPicPr>
        <p:blipFill>
          <a:blip r:embed="rId4"/>
          <a:stretch>
            <a:fillRect/>
          </a:stretch>
        </p:blipFill>
        <p:spPr>
          <a:xfrm>
            <a:off x="6248401" y="2057057"/>
            <a:ext cx="4928557" cy="4426038"/>
          </a:xfrm>
          <a:prstGeom prst="rect">
            <a:avLst/>
          </a:prstGeom>
        </p:spPr>
      </p:pic>
    </p:spTree>
    <p:extLst>
      <p:ext uri="{BB962C8B-B14F-4D97-AF65-F5344CB8AC3E}">
        <p14:creationId xmlns:p14="http://schemas.microsoft.com/office/powerpoint/2010/main" val="915476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94506-08D8-49EB-B27C-E120DC095D72}"/>
              </a:ext>
            </a:extLst>
          </p:cNvPr>
          <p:cNvSpPr>
            <a:spLocks noGrp="1"/>
          </p:cNvSpPr>
          <p:nvPr>
            <p:ph type="title"/>
          </p:nvPr>
        </p:nvSpPr>
        <p:spPr/>
        <p:txBody>
          <a:bodyPr/>
          <a:lstStyle/>
          <a:p>
            <a:r>
              <a:rPr lang="en-US" dirty="0"/>
              <a:t>TRADITIONAL FOODS</a:t>
            </a:r>
          </a:p>
        </p:txBody>
      </p:sp>
      <p:sp>
        <p:nvSpPr>
          <p:cNvPr id="3" name="Content Placeholder 2">
            <a:extLst>
              <a:ext uri="{FF2B5EF4-FFF2-40B4-BE49-F238E27FC236}">
                <a16:creationId xmlns:a16="http://schemas.microsoft.com/office/drawing/2014/main" id="{57D49D62-ECFE-42DD-A8AF-C1B081908772}"/>
              </a:ext>
            </a:extLst>
          </p:cNvPr>
          <p:cNvSpPr>
            <a:spLocks noGrp="1"/>
          </p:cNvSpPr>
          <p:nvPr>
            <p:ph sz="half" idx="1"/>
          </p:nvPr>
        </p:nvSpPr>
        <p:spPr/>
        <p:txBody>
          <a:bodyPr vert="horz" lIns="91440" tIns="45720" rIns="91440" bIns="45720" rtlCol="0" anchor="t">
            <a:normAutofit lnSpcReduction="10000"/>
          </a:bodyPr>
          <a:lstStyle/>
          <a:p>
            <a:endParaRPr lang="en-US" dirty="0"/>
          </a:p>
          <a:p>
            <a:r>
              <a:rPr lang="en-US" dirty="0">
                <a:ea typeface="+mn-lt"/>
                <a:cs typeface="+mn-lt"/>
              </a:rPr>
              <a:t>Sauerbraten (Roast Beef Stew)</a:t>
            </a:r>
            <a:endParaRPr lang="en-US" dirty="0"/>
          </a:p>
          <a:p>
            <a:r>
              <a:rPr lang="en-US" dirty="0" err="1">
                <a:ea typeface="+mn-lt"/>
                <a:cs typeface="+mn-lt"/>
              </a:rPr>
              <a:t>Schweinshaxe</a:t>
            </a:r>
            <a:r>
              <a:rPr lang="en-US" dirty="0">
                <a:ea typeface="+mn-lt"/>
                <a:cs typeface="+mn-lt"/>
              </a:rPr>
              <a:t> (Pork Knuckle)</a:t>
            </a:r>
            <a:endParaRPr lang="en-US" dirty="0"/>
          </a:p>
          <a:p>
            <a:r>
              <a:rPr lang="en-US" dirty="0" err="1">
                <a:ea typeface="+mn-lt"/>
                <a:cs typeface="+mn-lt"/>
              </a:rPr>
              <a:t>Rinderroulade</a:t>
            </a:r>
            <a:r>
              <a:rPr lang="en-US" dirty="0">
                <a:ea typeface="+mn-lt"/>
                <a:cs typeface="+mn-lt"/>
              </a:rPr>
              <a:t> (Beef Roll)</a:t>
            </a:r>
            <a:endParaRPr lang="en-US" dirty="0"/>
          </a:p>
          <a:p>
            <a:r>
              <a:rPr lang="en-US" dirty="0">
                <a:ea typeface="+mn-lt"/>
                <a:cs typeface="+mn-lt"/>
              </a:rPr>
              <a:t>Bratwurst (Grilled Sausage)</a:t>
            </a:r>
            <a:endParaRPr lang="en-US" dirty="0"/>
          </a:p>
          <a:p>
            <a:r>
              <a:rPr lang="en-US" dirty="0" err="1">
                <a:ea typeface="+mn-lt"/>
                <a:cs typeface="+mn-lt"/>
              </a:rPr>
              <a:t>Kartoffelpuffer</a:t>
            </a:r>
            <a:r>
              <a:rPr lang="en-US" dirty="0">
                <a:ea typeface="+mn-lt"/>
                <a:cs typeface="+mn-lt"/>
              </a:rPr>
              <a:t> (Potato Pancake)</a:t>
            </a:r>
            <a:endParaRPr lang="en-US" dirty="0"/>
          </a:p>
          <a:p>
            <a:r>
              <a:rPr lang="en-US" dirty="0" err="1">
                <a:ea typeface="+mn-lt"/>
                <a:cs typeface="+mn-lt"/>
              </a:rPr>
              <a:t>Kartoffelkloesse</a:t>
            </a:r>
            <a:r>
              <a:rPr lang="en-US" dirty="0">
                <a:ea typeface="+mn-lt"/>
                <a:cs typeface="+mn-lt"/>
              </a:rPr>
              <a:t> (Potato Dumplings)</a:t>
            </a:r>
            <a:endParaRPr lang="en-US" dirty="0"/>
          </a:p>
          <a:p>
            <a:r>
              <a:rPr lang="en-US" dirty="0">
                <a:ea typeface="+mn-lt"/>
                <a:cs typeface="+mn-lt"/>
              </a:rPr>
              <a:t>Sauerkraut (Fermented Cabbage)</a:t>
            </a:r>
            <a:endParaRPr lang="en-US" dirty="0"/>
          </a:p>
          <a:p>
            <a:r>
              <a:rPr lang="en-US" dirty="0">
                <a:ea typeface="+mn-lt"/>
                <a:cs typeface="+mn-lt"/>
              </a:rPr>
              <a:t>Spätzle (Egg Noodles)</a:t>
            </a:r>
            <a:endParaRPr lang="en-US" dirty="0"/>
          </a:p>
          <a:p>
            <a:endParaRPr lang="en-US" dirty="0"/>
          </a:p>
        </p:txBody>
      </p:sp>
      <p:pic>
        <p:nvPicPr>
          <p:cNvPr id="9" name="Picture 9" descr="A plate of food on a table&#10;&#10;Description generated with very high confidence">
            <a:extLst>
              <a:ext uri="{FF2B5EF4-FFF2-40B4-BE49-F238E27FC236}">
                <a16:creationId xmlns:a16="http://schemas.microsoft.com/office/drawing/2014/main" id="{BBB6AA9F-BD2C-47D7-86AC-8BB1DEB321D8}"/>
              </a:ext>
            </a:extLst>
          </p:cNvPr>
          <p:cNvPicPr>
            <a:picLocks noChangeAspect="1"/>
          </p:cNvPicPr>
          <p:nvPr/>
        </p:nvPicPr>
        <p:blipFill>
          <a:blip r:embed="rId2"/>
          <a:stretch>
            <a:fillRect/>
          </a:stretch>
        </p:blipFill>
        <p:spPr>
          <a:xfrm>
            <a:off x="6722853" y="2174877"/>
            <a:ext cx="3677728" cy="3658435"/>
          </a:xfrm>
          <a:prstGeom prst="rect">
            <a:avLst/>
          </a:prstGeom>
        </p:spPr>
      </p:pic>
      <p:sp>
        <p:nvSpPr>
          <p:cNvPr id="12" name="Content Placeholder 11">
            <a:extLst>
              <a:ext uri="{FF2B5EF4-FFF2-40B4-BE49-F238E27FC236}">
                <a16:creationId xmlns:a16="http://schemas.microsoft.com/office/drawing/2014/main" id="{E4EB6511-7CC4-4AFF-9BA3-DC3594CB6115}"/>
              </a:ext>
            </a:extLst>
          </p:cNvPr>
          <p:cNvSpPr>
            <a:spLocks noGrp="1"/>
          </p:cNvSpPr>
          <p:nvPr>
            <p:ph sz="half" idx="2"/>
          </p:nvPr>
        </p:nvSpPr>
        <p:spPr/>
        <p:txBody>
          <a:bodyPr vert="horz" lIns="91440" tIns="45720" rIns="91440" bIns="45720" rtlCol="0" anchor="t">
            <a:normAutofit/>
          </a:bodyPr>
          <a:lstStyle/>
          <a:p>
            <a:r>
              <a:rPr lang="en-US" dirty="0"/>
              <a:t>Picture of </a:t>
            </a:r>
            <a:r>
              <a:rPr lang="en-US" dirty="0" err="1"/>
              <a:t>Schweinshaxe</a:t>
            </a:r>
          </a:p>
        </p:txBody>
      </p:sp>
    </p:spTree>
    <p:extLst>
      <p:ext uri="{BB962C8B-B14F-4D97-AF65-F5344CB8AC3E}">
        <p14:creationId xmlns:p14="http://schemas.microsoft.com/office/powerpoint/2010/main" val="4233108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FB5FF-9CC3-4362-AD71-351FEF702B5C}"/>
              </a:ext>
            </a:extLst>
          </p:cNvPr>
          <p:cNvSpPr>
            <a:spLocks noGrp="1"/>
          </p:cNvSpPr>
          <p:nvPr>
            <p:ph type="ctrTitle"/>
          </p:nvPr>
        </p:nvSpPr>
        <p:spPr>
          <a:xfrm>
            <a:off x="609600" y="261254"/>
            <a:ext cx="8226490" cy="1818560"/>
          </a:xfrm>
        </p:spPr>
        <p:txBody>
          <a:bodyPr anchor="b">
            <a:normAutofit fontScale="90000"/>
          </a:bodyPr>
          <a:lstStyle/>
          <a:p>
            <a:r>
              <a:rPr lang="en-US" dirty="0"/>
              <a:t>Germany </a:t>
            </a:r>
            <a:r>
              <a:rPr lang="en-US" dirty="0" smtClean="0"/>
              <a:t>ww2</a:t>
            </a:r>
            <a:r>
              <a:rPr lang="en-US" dirty="0" smtClean="0"/>
              <a:t> </a:t>
            </a:r>
            <a:r>
              <a:rPr lang="en-US" dirty="0"/>
              <a:t>F</a:t>
            </a:r>
            <a:r>
              <a:rPr lang="en-US" dirty="0" smtClean="0"/>
              <a:t>acts</a:t>
            </a:r>
            <a:endParaRPr lang="en-US" dirty="0"/>
          </a:p>
        </p:txBody>
      </p:sp>
      <p:sp>
        <p:nvSpPr>
          <p:cNvPr id="8" name="Subtitle 2">
            <a:extLst>
              <a:ext uri="{FF2B5EF4-FFF2-40B4-BE49-F238E27FC236}">
                <a16:creationId xmlns:a16="http://schemas.microsoft.com/office/drawing/2014/main" id="{5E657B7D-5F01-4DBF-B66B-10CDF9A74AAD}"/>
              </a:ext>
            </a:extLst>
          </p:cNvPr>
          <p:cNvSpPr>
            <a:spLocks noGrp="1"/>
          </p:cNvSpPr>
          <p:nvPr>
            <p:ph type="subTitle" idx="1"/>
          </p:nvPr>
        </p:nvSpPr>
        <p:spPr>
          <a:xfrm>
            <a:off x="609600" y="2180456"/>
            <a:ext cx="8229600" cy="4793410"/>
          </a:xfrm>
        </p:spPr>
        <p:txBody>
          <a:bodyPr vert="horz" lIns="91440" tIns="45720" rIns="91440" bIns="45720" rtlCol="0" anchor="t">
            <a:normAutofit/>
          </a:bodyPr>
          <a:lstStyle/>
          <a:p>
            <a:r>
              <a:rPr lang="en-US" dirty="0">
                <a:ea typeface="+mn-lt"/>
                <a:cs typeface="+mn-lt"/>
              </a:rPr>
              <a:t>World War II in Europe began when Hitler's Nazi Germany attacked Poland. Germany had allies such as Italy, Hungary, Bulgaria, and Romania. These European countries were part of the Axis Powers.</a:t>
            </a:r>
            <a:br>
              <a:rPr lang="en-US" dirty="0">
                <a:ea typeface="+mn-lt"/>
                <a:cs typeface="+mn-lt"/>
              </a:rPr>
            </a:br>
            <a:r>
              <a:rPr lang="en-US" dirty="0">
                <a:ea typeface="+mn-lt"/>
                <a:cs typeface="+mn-lt"/>
              </a:rPr>
              <a:t/>
            </a:r>
            <a:br>
              <a:rPr lang="en-US" dirty="0">
                <a:ea typeface="+mn-lt"/>
                <a:cs typeface="+mn-lt"/>
              </a:rPr>
            </a:br>
            <a:r>
              <a:rPr lang="en-US" dirty="0">
                <a:ea typeface="+mn-lt"/>
                <a:cs typeface="+mn-lt"/>
              </a:rPr>
              <a:t>The countries that fought against Germany and the Axis Powers in Europe were called the Allied Powers. The main Allied Powers in Europe were Great Britain, the Soviet Union, and France. Later the United States would help in defeating Hitler.</a:t>
            </a:r>
            <a:br>
              <a:rPr lang="en-US" dirty="0">
                <a:ea typeface="+mn-lt"/>
                <a:cs typeface="+mn-lt"/>
              </a:rPr>
            </a:br>
            <a:endParaRPr lang="en-US" dirty="0">
              <a:ea typeface="+mn-lt"/>
              <a:cs typeface="+mn-lt"/>
            </a:endParaRPr>
          </a:p>
        </p:txBody>
      </p:sp>
    </p:spTree>
    <p:extLst>
      <p:ext uri="{BB962C8B-B14F-4D97-AF65-F5344CB8AC3E}">
        <p14:creationId xmlns:p14="http://schemas.microsoft.com/office/powerpoint/2010/main" val="654759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3B118-3B03-44AF-8393-4660651CD30F}"/>
              </a:ext>
            </a:extLst>
          </p:cNvPr>
          <p:cNvSpPr>
            <a:spLocks noGrp="1"/>
          </p:cNvSpPr>
          <p:nvPr>
            <p:ph type="title"/>
          </p:nvPr>
        </p:nvSpPr>
        <p:spPr/>
        <p:txBody>
          <a:bodyPr/>
          <a:lstStyle/>
          <a:p>
            <a:r>
              <a:rPr lang="en-US" dirty="0"/>
              <a:t>                               BERLIN WALL</a:t>
            </a:r>
          </a:p>
        </p:txBody>
      </p:sp>
      <p:sp>
        <p:nvSpPr>
          <p:cNvPr id="3" name="Content Placeholder 2">
            <a:extLst>
              <a:ext uri="{FF2B5EF4-FFF2-40B4-BE49-F238E27FC236}">
                <a16:creationId xmlns:a16="http://schemas.microsoft.com/office/drawing/2014/main" id="{D20621F9-5B5C-460B-B47B-ABA1AFD15429}"/>
              </a:ext>
            </a:extLst>
          </p:cNvPr>
          <p:cNvSpPr>
            <a:spLocks noGrp="1"/>
          </p:cNvSpPr>
          <p:nvPr>
            <p:ph idx="1"/>
          </p:nvPr>
        </p:nvSpPr>
        <p:spPr/>
        <p:txBody>
          <a:bodyPr vert="horz" lIns="91440" tIns="45720" rIns="91440" bIns="45720" rtlCol="0" anchor="t">
            <a:normAutofit/>
          </a:bodyPr>
          <a:lstStyle/>
          <a:p>
            <a:r>
              <a:rPr lang="en-US" dirty="0">
                <a:ea typeface="+mn-lt"/>
                <a:cs typeface="+mn-lt"/>
              </a:rPr>
              <a:t>The fall of the Berlin Wall in 1989 was a momentous moment in history, it marked the end of the Cold War and Soviet Union rule. </a:t>
            </a:r>
            <a:endParaRPr lang="en-US" dirty="0" smtClean="0">
              <a:ea typeface="+mn-lt"/>
              <a:cs typeface="+mn-lt"/>
            </a:endParaRPr>
          </a:p>
          <a:p>
            <a:r>
              <a:rPr lang="en-US" dirty="0" smtClean="0">
                <a:ea typeface="+mn-lt"/>
                <a:cs typeface="+mn-lt"/>
              </a:rPr>
              <a:t>The </a:t>
            </a:r>
            <a:r>
              <a:rPr lang="en-US" dirty="0">
                <a:ea typeface="+mn-lt"/>
                <a:cs typeface="+mn-lt"/>
              </a:rPr>
              <a:t>wall was built in 1961, it literally and metaphorically was the divide between the Capitalist </a:t>
            </a:r>
            <a:r>
              <a:rPr lang="en-US" dirty="0" smtClean="0">
                <a:ea typeface="+mn-lt"/>
                <a:cs typeface="+mn-lt"/>
              </a:rPr>
              <a:t>West </a:t>
            </a:r>
            <a:r>
              <a:rPr lang="en-US" dirty="0">
                <a:ea typeface="+mn-lt"/>
                <a:cs typeface="+mn-lt"/>
              </a:rPr>
              <a:t>and Communist </a:t>
            </a:r>
            <a:r>
              <a:rPr lang="en-US" dirty="0" smtClean="0">
                <a:ea typeface="+mn-lt"/>
                <a:cs typeface="+mn-lt"/>
              </a:rPr>
              <a:t>East</a:t>
            </a:r>
            <a:r>
              <a:rPr lang="en-US" dirty="0">
                <a:ea typeface="+mn-lt"/>
                <a:cs typeface="+mn-lt"/>
              </a:rPr>
              <a:t>. You can still see some parts of the wall dotted throughout the city, as a reminder of Berlin’s fascinating historical past. </a:t>
            </a:r>
            <a:endParaRPr lang="en-US" dirty="0" smtClean="0">
              <a:ea typeface="+mn-lt"/>
              <a:cs typeface="+mn-lt"/>
            </a:endParaRPr>
          </a:p>
          <a:p>
            <a:r>
              <a:rPr lang="en-US" dirty="0" smtClean="0">
                <a:ea typeface="+mn-lt"/>
                <a:cs typeface="+mn-lt"/>
              </a:rPr>
              <a:t>A </a:t>
            </a:r>
            <a:r>
              <a:rPr lang="en-US" dirty="0">
                <a:ea typeface="+mn-lt"/>
                <a:cs typeface="+mn-lt"/>
              </a:rPr>
              <a:t>preserved section of the Berlin Wall, approximately 1.3km, has been turned into an open-air art gallery and graffiti artists from around the world have made their creative mark on it. Possibly the most famous piece ‘</a:t>
            </a:r>
            <a:r>
              <a:rPr lang="en-US" i="1" dirty="0">
                <a:ea typeface="+mn-lt"/>
                <a:cs typeface="+mn-lt"/>
              </a:rPr>
              <a:t>My God, Help Me to Survive This Deadly Love’</a:t>
            </a:r>
            <a:r>
              <a:rPr lang="en-US" dirty="0">
                <a:ea typeface="+mn-lt"/>
                <a:cs typeface="+mn-lt"/>
              </a:rPr>
              <a:t> or ‘</a:t>
            </a:r>
            <a:r>
              <a:rPr lang="en-US" i="1" dirty="0">
                <a:ea typeface="+mn-lt"/>
                <a:cs typeface="+mn-lt"/>
              </a:rPr>
              <a:t>Fraternal Kiss ’</a:t>
            </a:r>
            <a:r>
              <a:rPr lang="en-US" dirty="0">
                <a:ea typeface="+mn-lt"/>
                <a:cs typeface="+mn-lt"/>
              </a:rPr>
              <a:t> replicates the famous photo of Soviet Leader Brezhnev and leader of East Germany Erich Honecker engaging in the socialist fraternal kiss. </a:t>
            </a:r>
            <a:endParaRPr lang="en-US" dirty="0" smtClean="0">
              <a:ea typeface="+mn-lt"/>
              <a:cs typeface="+mn-lt"/>
            </a:endParaRPr>
          </a:p>
          <a:p>
            <a:r>
              <a:rPr lang="en-US" dirty="0" smtClean="0">
                <a:ea typeface="+mn-lt"/>
                <a:cs typeface="+mn-lt"/>
              </a:rPr>
              <a:t>My </a:t>
            </a:r>
            <a:r>
              <a:rPr lang="en-US" dirty="0">
                <a:ea typeface="+mn-lt"/>
                <a:cs typeface="+mn-lt"/>
              </a:rPr>
              <a:t>dad was at the destruction of the wall. </a:t>
            </a:r>
          </a:p>
          <a:p>
            <a:pPr marL="0" indent="0">
              <a:buNone/>
            </a:pPr>
            <a:endParaRPr lang="en-US" dirty="0"/>
          </a:p>
        </p:txBody>
      </p:sp>
    </p:spTree>
    <p:extLst>
      <p:ext uri="{BB962C8B-B14F-4D97-AF65-F5344CB8AC3E}">
        <p14:creationId xmlns:p14="http://schemas.microsoft.com/office/powerpoint/2010/main" val="742852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955E1-1297-4D8E-918E-83DD981F0C24}"/>
              </a:ext>
            </a:extLst>
          </p:cNvPr>
          <p:cNvSpPr>
            <a:spLocks noGrp="1"/>
          </p:cNvSpPr>
          <p:nvPr>
            <p:ph type="title"/>
          </p:nvPr>
        </p:nvSpPr>
        <p:spPr>
          <a:xfrm>
            <a:off x="1295400" y="103511"/>
            <a:ext cx="9601200" cy="768016"/>
          </a:xfrm>
        </p:spPr>
        <p:txBody>
          <a:bodyPr>
            <a:normAutofit/>
          </a:bodyPr>
          <a:lstStyle/>
          <a:p>
            <a:r>
              <a:rPr lang="en-US" dirty="0"/>
              <a:t>                                        </a:t>
            </a:r>
            <a:r>
              <a:rPr lang="en-US" dirty="0" smtClean="0"/>
              <a:t>TRADITIONS</a:t>
            </a:r>
            <a:endParaRPr lang="en-US" dirty="0"/>
          </a:p>
        </p:txBody>
      </p:sp>
      <p:sp>
        <p:nvSpPr>
          <p:cNvPr id="3" name="Content Placeholder 2">
            <a:extLst>
              <a:ext uri="{FF2B5EF4-FFF2-40B4-BE49-F238E27FC236}">
                <a16:creationId xmlns:a16="http://schemas.microsoft.com/office/drawing/2014/main" id="{F814E519-AB8D-41FE-9EB3-5972DE59A338}"/>
              </a:ext>
            </a:extLst>
          </p:cNvPr>
          <p:cNvSpPr>
            <a:spLocks noGrp="1"/>
          </p:cNvSpPr>
          <p:nvPr>
            <p:ph idx="1"/>
          </p:nvPr>
        </p:nvSpPr>
        <p:spPr>
          <a:xfrm>
            <a:off x="475891" y="1009291"/>
            <a:ext cx="11125199" cy="5728387"/>
          </a:xfrm>
        </p:spPr>
        <p:txBody>
          <a:bodyPr vert="horz" lIns="91440" tIns="45720" rIns="91440" bIns="45720" rtlCol="0" anchor="t">
            <a:normAutofit/>
          </a:bodyPr>
          <a:lstStyle/>
          <a:p>
            <a:r>
              <a:rPr lang="en-US" sz="1800" dirty="0">
                <a:ea typeface="+mn-lt"/>
                <a:cs typeface="+mn-lt"/>
              </a:rPr>
              <a:t>The people, language, and traditions are what make the </a:t>
            </a:r>
            <a:r>
              <a:rPr lang="en-US" sz="1800" b="1" dirty="0">
                <a:ea typeface="+mn-lt"/>
                <a:cs typeface="+mn-lt"/>
              </a:rPr>
              <a:t>German culture</a:t>
            </a:r>
            <a:r>
              <a:rPr lang="en-US" sz="1800" dirty="0">
                <a:ea typeface="+mn-lt"/>
                <a:cs typeface="+mn-lt"/>
              </a:rPr>
              <a:t> unique. It has had a </a:t>
            </a:r>
            <a:r>
              <a:rPr lang="en-US" sz="1800" dirty="0" smtClean="0">
                <a:ea typeface="+mn-lt"/>
                <a:cs typeface="+mn-lt"/>
              </a:rPr>
              <a:t>key role </a:t>
            </a:r>
            <a:r>
              <a:rPr lang="en-US" sz="1800" dirty="0">
                <a:ea typeface="+mn-lt"/>
                <a:cs typeface="+mn-lt"/>
              </a:rPr>
              <a:t>in the </a:t>
            </a:r>
            <a:r>
              <a:rPr lang="en-US" sz="1800" b="1" dirty="0">
                <a:ea typeface="+mn-lt"/>
                <a:cs typeface="+mn-lt"/>
              </a:rPr>
              <a:t>history of Europe</a:t>
            </a:r>
            <a:r>
              <a:rPr lang="en-US" sz="1800" dirty="0">
                <a:ea typeface="+mn-lt"/>
                <a:cs typeface="+mn-lt"/>
              </a:rPr>
              <a:t>, and not only. English speakers call it </a:t>
            </a:r>
            <a:r>
              <a:rPr lang="en-US" sz="1800" b="1" dirty="0">
                <a:ea typeface="+mn-lt"/>
                <a:cs typeface="+mn-lt"/>
              </a:rPr>
              <a:t>Germany</a:t>
            </a:r>
            <a:r>
              <a:rPr lang="en-US" sz="1800" dirty="0">
                <a:ea typeface="+mn-lt"/>
                <a:cs typeface="+mn-lt"/>
              </a:rPr>
              <a:t>, Germans</a:t>
            </a:r>
            <a:r>
              <a:rPr lang="en-US" dirty="0">
                <a:ea typeface="+mn-lt"/>
                <a:cs typeface="+mn-lt"/>
              </a:rPr>
              <a:t> themselves call </a:t>
            </a:r>
            <a:r>
              <a:rPr lang="en-US" sz="1800" dirty="0">
                <a:ea typeface="+mn-lt"/>
                <a:cs typeface="+mn-lt"/>
              </a:rPr>
              <a:t>it </a:t>
            </a:r>
            <a:r>
              <a:rPr lang="en-US" sz="1800" b="1" dirty="0">
                <a:ea typeface="+mn-lt"/>
                <a:cs typeface="+mn-lt"/>
              </a:rPr>
              <a:t>Deutschland</a:t>
            </a:r>
            <a:r>
              <a:rPr lang="en-US" sz="1800" dirty="0">
                <a:ea typeface="+mn-lt"/>
                <a:cs typeface="+mn-lt"/>
              </a:rPr>
              <a:t>. </a:t>
            </a:r>
            <a:r>
              <a:rPr lang="en-US" sz="1800" b="1" dirty="0">
                <a:ea typeface="+mn-lt"/>
                <a:cs typeface="+mn-lt"/>
              </a:rPr>
              <a:t>Germany</a:t>
            </a:r>
            <a:r>
              <a:rPr lang="en-US" sz="1800" dirty="0">
                <a:ea typeface="+mn-lt"/>
                <a:cs typeface="+mn-lt"/>
              </a:rPr>
              <a:t> is known as </a:t>
            </a:r>
            <a:r>
              <a:rPr lang="en-US" sz="1800" b="1" dirty="0">
                <a:ea typeface="+mn-lt"/>
                <a:cs typeface="+mn-lt"/>
              </a:rPr>
              <a:t>the country of poets and thinkers.</a:t>
            </a:r>
            <a:endParaRPr lang="en-US" sz="1800" dirty="0"/>
          </a:p>
          <a:p>
            <a:r>
              <a:rPr lang="en-US" sz="1800" b="1" dirty="0">
                <a:ea typeface="+mn-lt"/>
                <a:cs typeface="+mn-lt"/>
              </a:rPr>
              <a:t>German culture</a:t>
            </a:r>
            <a:r>
              <a:rPr lang="en-US" sz="1800" dirty="0">
                <a:ea typeface="+mn-lt"/>
                <a:cs typeface="+mn-lt"/>
              </a:rPr>
              <a:t> has been influenced and shaped throughout </a:t>
            </a:r>
            <a:r>
              <a:rPr lang="en-US" sz="1800" b="1" dirty="0">
                <a:ea typeface="+mn-lt"/>
                <a:cs typeface="+mn-lt"/>
              </a:rPr>
              <a:t>Germany</a:t>
            </a:r>
            <a:r>
              <a:rPr lang="en-US" sz="1800" dirty="0">
                <a:ea typeface="+mn-lt"/>
                <a:cs typeface="+mn-lt"/>
              </a:rPr>
              <a:t>‘s rich history once as an important part of </a:t>
            </a:r>
            <a:r>
              <a:rPr lang="en-US" sz="1800" b="1" dirty="0">
                <a:ea typeface="+mn-lt"/>
                <a:cs typeface="+mn-lt"/>
              </a:rPr>
              <a:t>The Holy Roman Empire</a:t>
            </a:r>
            <a:r>
              <a:rPr lang="en-US" sz="1800" dirty="0">
                <a:ea typeface="+mn-lt"/>
                <a:cs typeface="+mn-lt"/>
              </a:rPr>
              <a:t>, and later on as one of the most stable economies in the world.</a:t>
            </a:r>
            <a:endParaRPr lang="en-US" sz="1800" dirty="0"/>
          </a:p>
          <a:p>
            <a:r>
              <a:rPr lang="en-US" sz="1800" dirty="0" smtClean="0">
                <a:ea typeface="+mn-lt"/>
                <a:cs typeface="+mn-lt"/>
              </a:rPr>
              <a:t>Through </a:t>
            </a:r>
            <a:r>
              <a:rPr lang="en-US" sz="1800" dirty="0">
                <a:ea typeface="+mn-lt"/>
                <a:cs typeface="+mn-lt"/>
              </a:rPr>
              <a:t>time </a:t>
            </a:r>
            <a:r>
              <a:rPr lang="en-US" sz="1800" dirty="0" smtClean="0">
                <a:ea typeface="+mn-lt"/>
                <a:cs typeface="+mn-lt"/>
              </a:rPr>
              <a:t>Germany</a:t>
            </a:r>
            <a:r>
              <a:rPr lang="en-US" sz="1800" dirty="0" smtClean="0">
                <a:ea typeface="+mn-lt"/>
                <a:cs typeface="+mn-lt"/>
              </a:rPr>
              <a:t> </a:t>
            </a:r>
            <a:r>
              <a:rPr lang="en-US" sz="1800" dirty="0">
                <a:ea typeface="+mn-lt"/>
                <a:cs typeface="+mn-lt"/>
              </a:rPr>
              <a:t>has lost and gained different traits from the historical events that have shaped not only Germany but the whole old continent of Europe.</a:t>
            </a:r>
            <a:endParaRPr lang="en-US" sz="1800" dirty="0"/>
          </a:p>
          <a:p>
            <a:r>
              <a:rPr lang="en-US" sz="1800" dirty="0" smtClean="0">
                <a:ea typeface="+mn-lt"/>
                <a:cs typeface="+mn-lt"/>
              </a:rPr>
              <a:t>Though </a:t>
            </a:r>
            <a:r>
              <a:rPr lang="en-US" sz="1800" dirty="0">
                <a:ea typeface="+mn-lt"/>
                <a:cs typeface="+mn-lt"/>
              </a:rPr>
              <a:t>English-speaking countries call it Germany, Germans </a:t>
            </a:r>
            <a:r>
              <a:rPr lang="en-US" sz="1800" dirty="0" err="1">
                <a:ea typeface="+mn-lt"/>
                <a:cs typeface="+mn-lt"/>
              </a:rPr>
              <a:t>themself</a:t>
            </a:r>
            <a:r>
              <a:rPr lang="en-US" sz="1800" dirty="0">
                <a:ea typeface="+mn-lt"/>
                <a:cs typeface="+mn-lt"/>
              </a:rPr>
              <a:t> call it Deutschland. It is Germania in Latin, </a:t>
            </a:r>
            <a:r>
              <a:rPr lang="en-US" sz="1800" dirty="0" err="1">
                <a:ea typeface="+mn-lt"/>
                <a:cs typeface="+mn-lt"/>
              </a:rPr>
              <a:t>l’Allemagne</a:t>
            </a:r>
            <a:r>
              <a:rPr lang="en-US" sz="1800" dirty="0">
                <a:ea typeface="+mn-lt"/>
                <a:cs typeface="+mn-lt"/>
              </a:rPr>
              <a:t> in French and </a:t>
            </a:r>
            <a:r>
              <a:rPr lang="en-US" sz="1800" dirty="0" err="1">
                <a:ea typeface="+mn-lt"/>
                <a:cs typeface="+mn-lt"/>
              </a:rPr>
              <a:t>Almanya</a:t>
            </a:r>
            <a:r>
              <a:rPr lang="en-US" sz="1800" dirty="0">
                <a:ea typeface="+mn-lt"/>
                <a:cs typeface="+mn-lt"/>
              </a:rPr>
              <a:t> in Turkish.</a:t>
            </a:r>
            <a:endParaRPr lang="en-US" sz="1800" dirty="0"/>
          </a:p>
          <a:p>
            <a:r>
              <a:rPr lang="en-US" sz="1800" dirty="0">
                <a:ea typeface="+mn-lt"/>
                <a:cs typeface="+mn-lt"/>
              </a:rPr>
              <a:t>Berlin is its capital, but Hamburg, Munich and Cologne are also among the main cities of Germany. It is estimated that the average woman in Germany lives around 83 years, while the average man lives 79 years. The main language is German and main religion is Christianity.</a:t>
            </a:r>
            <a:endParaRPr lang="en-US" sz="1800" dirty="0"/>
          </a:p>
          <a:p>
            <a:r>
              <a:rPr lang="en-US" sz="1800" dirty="0">
                <a:ea typeface="+mn-lt"/>
                <a:cs typeface="+mn-lt"/>
              </a:rPr>
              <a:t>There are a lot of stereotypes about Germans, as that they drink a lot of beer (which is true), they are hardworking and punctual (which is also true), and that the rate of unemployment in Germany is very low (true again).</a:t>
            </a:r>
            <a:endParaRPr lang="en-US" sz="1800" dirty="0"/>
          </a:p>
          <a:p>
            <a:endParaRPr lang="en-US" dirty="0"/>
          </a:p>
        </p:txBody>
      </p:sp>
    </p:spTree>
    <p:extLst>
      <p:ext uri="{BB962C8B-B14F-4D97-AF65-F5344CB8AC3E}">
        <p14:creationId xmlns:p14="http://schemas.microsoft.com/office/powerpoint/2010/main" val="32005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6187682-7185-447B-9FFA-A08F7EEDB76F}"/>
              </a:ext>
            </a:extLst>
          </p:cNvPr>
          <p:cNvSpPr>
            <a:spLocks noGrp="1"/>
          </p:cNvSpPr>
          <p:nvPr>
            <p:ph type="title"/>
          </p:nvPr>
        </p:nvSpPr>
        <p:spPr>
          <a:xfrm>
            <a:off x="1381664" y="247285"/>
            <a:ext cx="9601200" cy="1069940"/>
          </a:xfrm>
        </p:spPr>
        <p:txBody>
          <a:bodyPr anchor="b">
            <a:normAutofit/>
          </a:bodyPr>
          <a:lstStyle/>
          <a:p>
            <a:r>
              <a:rPr lang="en-US" dirty="0"/>
              <a:t>                                German made cars</a:t>
            </a:r>
          </a:p>
        </p:txBody>
      </p:sp>
      <p:sp>
        <p:nvSpPr>
          <p:cNvPr id="3" name="Content Placeholder 2">
            <a:extLst>
              <a:ext uri="{FF2B5EF4-FFF2-40B4-BE49-F238E27FC236}">
                <a16:creationId xmlns:a16="http://schemas.microsoft.com/office/drawing/2014/main" id="{DAFFA981-FB73-4EDC-BEF2-D943C88D33EB}"/>
              </a:ext>
            </a:extLst>
          </p:cNvPr>
          <p:cNvSpPr>
            <a:spLocks noGrp="1"/>
          </p:cNvSpPr>
          <p:nvPr>
            <p:ph sz="half" idx="1"/>
          </p:nvPr>
        </p:nvSpPr>
        <p:spPr>
          <a:xfrm>
            <a:off x="1295401" y="1828800"/>
            <a:ext cx="4572000" cy="4348163"/>
          </a:xfrm>
        </p:spPr>
        <p:txBody>
          <a:bodyPr vert="horz" lIns="91440" tIns="45720" rIns="91440" bIns="45720" rtlCol="0" anchor="t">
            <a:normAutofit/>
          </a:bodyPr>
          <a:lstStyle/>
          <a:p>
            <a:r>
              <a:rPr lang="en-US" dirty="0"/>
              <a:t>If you know just a little about cars, then you must know that some of the most popular car manufacturers are from Germany, as Audi, Volkswagen, BMW and Mercedes-Benz. </a:t>
            </a:r>
            <a:endParaRPr lang="en-US" dirty="0" smtClean="0"/>
          </a:p>
          <a:p>
            <a:r>
              <a:rPr lang="en-US" dirty="0" smtClean="0"/>
              <a:t>There </a:t>
            </a:r>
            <a:r>
              <a:rPr lang="en-US" dirty="0"/>
              <a:t>are even car </a:t>
            </a:r>
            <a:r>
              <a:rPr lang="en-US" dirty="0" smtClean="0"/>
              <a:t>museums </a:t>
            </a:r>
            <a:r>
              <a:rPr lang="en-US" dirty="0"/>
              <a:t>and factory tours for tourists who are car enthusiasts. </a:t>
            </a:r>
            <a:endParaRPr lang="en-US" dirty="0" smtClean="0"/>
          </a:p>
          <a:p>
            <a:r>
              <a:rPr lang="en-US" dirty="0" smtClean="0"/>
              <a:t>The </a:t>
            </a:r>
            <a:r>
              <a:rPr lang="en-US" dirty="0"/>
              <a:t>well-maintained roads in Germany offer a great experience for drivers.  What makes them love their cars even more is that you may go as fast as you like on the </a:t>
            </a:r>
            <a:r>
              <a:rPr lang="en-US" dirty="0">
                <a:ea typeface="+mn-lt"/>
                <a:cs typeface="+mn-lt"/>
              </a:rPr>
              <a:t>Autobahn.</a:t>
            </a:r>
          </a:p>
        </p:txBody>
      </p:sp>
      <p:pic>
        <p:nvPicPr>
          <p:cNvPr id="7" name="Picture 7" descr="A picture containing room&#10;&#10;Description generated with very high confidence">
            <a:extLst>
              <a:ext uri="{FF2B5EF4-FFF2-40B4-BE49-F238E27FC236}">
                <a16:creationId xmlns:a16="http://schemas.microsoft.com/office/drawing/2014/main" id="{7A70057D-3112-4C32-B4CD-9D5737187A89}"/>
              </a:ext>
            </a:extLst>
          </p:cNvPr>
          <p:cNvPicPr>
            <a:picLocks noGrp="1" noChangeAspect="1"/>
          </p:cNvPicPr>
          <p:nvPr>
            <p:ph sz="half" idx="2"/>
          </p:nvPr>
        </p:nvPicPr>
        <p:blipFill>
          <a:blip r:embed="rId2"/>
          <a:stretch>
            <a:fillRect/>
          </a:stretch>
        </p:blipFill>
        <p:spPr>
          <a:xfrm>
            <a:off x="6425241" y="1573153"/>
            <a:ext cx="5348376" cy="4485645"/>
          </a:xfrm>
          <a:noFill/>
        </p:spPr>
      </p:pic>
    </p:spTree>
    <p:extLst>
      <p:ext uri="{BB962C8B-B14F-4D97-AF65-F5344CB8AC3E}">
        <p14:creationId xmlns:p14="http://schemas.microsoft.com/office/powerpoint/2010/main" val="415021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rushed Metal 16x9">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FFF20D-36EF-4221-967D-256FA4FE1D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2D14CB3C-DD6A-4589-8D58-5C0829F3884F}">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www.w3.org/XML/1998/namespace"/>
  </ds:schemaRefs>
</ds:datastoreItem>
</file>

<file path=customXml/itemProps3.xml><?xml version="1.0" encoding="utf-8"?>
<ds:datastoreItem xmlns:ds="http://schemas.openxmlformats.org/officeDocument/2006/customXml" ds:itemID="{2C5835C7-785B-4573-B65C-743B0CF8D8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314</Words>
  <Application>Microsoft Office PowerPoint</Application>
  <PresentationFormat>Widescreen</PresentationFormat>
  <Paragraphs>51</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Georgia</vt:lpstr>
      <vt:lpstr>Brushed Metal 16x9</vt:lpstr>
      <vt:lpstr>GERMANY</vt:lpstr>
      <vt:lpstr>FACTS</vt:lpstr>
      <vt:lpstr>PowerPoint Presentation</vt:lpstr>
      <vt:lpstr>       </vt:lpstr>
      <vt:lpstr>TRADITIONAL FOODS</vt:lpstr>
      <vt:lpstr>Germany ww2 Facts</vt:lpstr>
      <vt:lpstr>                               BERLIN WALL</vt:lpstr>
      <vt:lpstr>                                        TRADITIONS</vt:lpstr>
      <vt:lpstr>                                German made cars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
  <cp:lastModifiedBy/>
  <cp:revision>520</cp:revision>
  <dcterms:created xsi:type="dcterms:W3CDTF">2020-04-21T13:59:09Z</dcterms:created>
  <dcterms:modified xsi:type="dcterms:W3CDTF">2020-05-01T16:36:50Z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ies>
</file>