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1"/>
  </p:notesMasterIdLst>
  <p:sldIdLst>
    <p:sldId id="260" r:id="rId2"/>
    <p:sldId id="261" r:id="rId3"/>
    <p:sldId id="289" r:id="rId4"/>
    <p:sldId id="276" r:id="rId5"/>
    <p:sldId id="293" r:id="rId6"/>
    <p:sldId id="301" r:id="rId7"/>
    <p:sldId id="302" r:id="rId8"/>
    <p:sldId id="300" r:id="rId9"/>
    <p:sldId id="269" r:id="rId10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12"/>
      <p:bold r:id="rId13"/>
    </p:embeddedFont>
    <p:embeddedFont>
      <p:font typeface="Clear Sans" panose="020B0503030202020304" pitchFamily="34" charset="0"/>
      <p:regular r:id="rId14"/>
      <p:bold r:id="rId15"/>
      <p:italic r:id="rId16"/>
      <p:boldItalic r:id="rId17"/>
    </p:embeddedFont>
    <p:embeddedFont>
      <p:font typeface="Clear Sans Light" panose="020B0303030202020304" pitchFamily="34" charset="0"/>
      <p:regular r:id="rId18"/>
    </p:embeddedFont>
    <p:embeddedFont>
      <p:font typeface="Twinkl Light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winkl SemiBold" pitchFamily="2" charset="0"/>
      <p:bold r:id="rId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 Light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 Light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 Light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 Light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 Light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 Light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 Light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 Light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 Light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278">
          <p15:clr>
            <a:srgbClr val="A4A3A4"/>
          </p15:clr>
        </p15:guide>
        <p15:guide id="4" orient="horz" pos="4042">
          <p15:clr>
            <a:srgbClr val="A4A3A4"/>
          </p15:clr>
        </p15:guide>
        <p15:guide id="5" pos="295">
          <p15:clr>
            <a:srgbClr val="A4A3A4"/>
          </p15:clr>
        </p15:guide>
        <p15:guide id="6" pos="5465">
          <p15:clr>
            <a:srgbClr val="A4A3A4"/>
          </p15:clr>
        </p15:guide>
        <p15:guide id="7" orient="horz" pos="414">
          <p15:clr>
            <a:srgbClr val="A4A3A4"/>
          </p15:clr>
        </p15:guide>
        <p15:guide id="8" orient="horz" pos="3906">
          <p15:clr>
            <a:srgbClr val="A4A3A4"/>
          </p15:clr>
        </p15:guide>
        <p15:guide id="9" orient="horz" pos="346">
          <p15:clr>
            <a:srgbClr val="A4A3A4"/>
          </p15:clr>
        </p15:guide>
        <p15:guide id="10" pos="5329">
          <p15:clr>
            <a:srgbClr val="A4A3A4"/>
          </p15:clr>
        </p15:guide>
        <p15:guide id="11" pos="431">
          <p15:clr>
            <a:srgbClr val="A4A3A4"/>
          </p15:clr>
        </p15:guide>
        <p15:guide id="12" pos="5397">
          <p15:clr>
            <a:srgbClr val="A4A3A4"/>
          </p15:clr>
        </p15:guide>
        <p15:guide id="13" orient="horz" pos="935">
          <p15:clr>
            <a:srgbClr val="A4A3A4"/>
          </p15:clr>
        </p15:guide>
        <p15:guide id="14" orient="horz" pos="8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D6"/>
    <a:srgbClr val="66FF33"/>
    <a:srgbClr val="00A7E5"/>
    <a:srgbClr val="006386"/>
    <a:srgbClr val="46A6DD"/>
    <a:srgbClr val="00729A"/>
    <a:srgbClr val="0088B8"/>
    <a:srgbClr val="E6E6E6"/>
    <a:srgbClr val="228D92"/>
    <a:srgbClr val="2CB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540" y="324"/>
      </p:cViewPr>
      <p:guideLst>
        <p:guide pos="2880"/>
        <p:guide orient="horz" pos="2160"/>
        <p:guide orient="horz" pos="278"/>
        <p:guide orient="horz" pos="4042"/>
        <p:guide pos="295"/>
        <p:guide pos="5465"/>
        <p:guide orient="horz" pos="414"/>
        <p:guide orient="horz" pos="3906"/>
        <p:guide orient="horz" pos="346"/>
        <p:guide pos="5329"/>
        <p:guide pos="431"/>
        <p:guide pos="5397"/>
        <p:guide orient="horz" pos="935"/>
        <p:guide orient="horz" pos="8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3F1D181-D910-454C-9912-30A2DBAB761F}" type="datetimeFigureOut">
              <a:rPr lang="en-GB"/>
              <a:pPr>
                <a:defRPr/>
              </a:pPr>
              <a:t>25/04/2017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567C07D-9556-4082-A8A3-242AC62609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77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3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38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68313" y="457200"/>
            <a:ext cx="8207375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8995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23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9" r:id="rId2"/>
    <p:sldLayoutId id="2147483770" r:id="rId3"/>
    <p:sldLayoutId id="2147483772" r:id="rId4"/>
    <p:sldLayoutId id="2147483773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6F818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3075" y="690563"/>
            <a:ext cx="8196263" cy="1816100"/>
          </a:xfrm>
          <a:prstGeom prst="rect">
            <a:avLst/>
          </a:prstGeom>
          <a:solidFill>
            <a:srgbClr val="00A7E5">
              <a:alpha val="90000"/>
            </a:srgbClr>
          </a:solidFill>
          <a:ln w="38100">
            <a:solidFill>
              <a:srgbClr val="006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125" name="Title 7"/>
          <p:cNvSpPr>
            <a:spLocks/>
          </p:cNvSpPr>
          <p:nvPr/>
        </p:nvSpPr>
        <p:spPr bwMode="auto">
          <a:xfrm>
            <a:off x="585788" y="788988"/>
            <a:ext cx="8147050" cy="160337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/>
            <a:r>
              <a:rPr lang="en-GB" altLang="en-US" sz="3900" dirty="0">
                <a:solidFill>
                  <a:schemeClr val="bg1"/>
                </a:solidFill>
                <a:cs typeface="Clear Sans" panose="020B0503030202020304" pitchFamily="34" charset="0"/>
              </a:rPr>
              <a:t>Recognising Poetry</a:t>
            </a:r>
          </a:p>
          <a:p>
            <a:pPr eaLnBrk="1" hangingPunct="1"/>
            <a:r>
              <a:rPr lang="en-GB" altLang="en-US" sz="3900" dirty="0">
                <a:solidFill>
                  <a:schemeClr val="bg1"/>
                </a:solidFill>
                <a:latin typeface="Twinkl SemiBold" pitchFamily="2" charset="0"/>
                <a:cs typeface="Clear Sans" panose="020B0503030202020304" pitchFamily="34" charset="0"/>
              </a:rPr>
              <a:t>Haikus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479425" y="933450"/>
            <a:ext cx="8196263" cy="17875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79425" y="3011488"/>
            <a:ext cx="8196263" cy="2817812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148" name="Content Placeholder 15"/>
          <p:cNvSpPr txBox="1">
            <a:spLocks/>
          </p:cNvSpPr>
          <p:nvPr/>
        </p:nvSpPr>
        <p:spPr bwMode="auto">
          <a:xfrm>
            <a:off x="684213" y="3846513"/>
            <a:ext cx="7775575" cy="179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1C1C1C"/>
                </a:solidFill>
                <a:cs typeface="Arial" panose="020B0604020202020204" pitchFamily="34" charset="0"/>
              </a:rPr>
              <a:t>Know that a haiku contains only 3 lines.</a:t>
            </a:r>
          </a:p>
          <a:p>
            <a:pPr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1C1C1C"/>
                </a:solidFill>
                <a:cs typeface="Arial" panose="020B0604020202020204" pitchFamily="34" charset="0"/>
              </a:rPr>
              <a:t>Counting the syllables in each line to check the pattern matches the format 5-7-5.</a:t>
            </a:r>
          </a:p>
          <a:p>
            <a:pPr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1C1C1C"/>
                </a:solidFill>
                <a:cs typeface="Arial" panose="020B0604020202020204" pitchFamily="34" charset="0"/>
              </a:rPr>
              <a:t>Understand that haiku poems are often about nature or the seasons and how we feel about them.</a:t>
            </a:r>
          </a:p>
        </p:txBody>
      </p:sp>
      <p:sp>
        <p:nvSpPr>
          <p:cNvPr id="6149" name="Content Placeholder 15"/>
          <p:cNvSpPr txBox="1">
            <a:spLocks/>
          </p:cNvSpPr>
          <p:nvPr/>
        </p:nvSpPr>
        <p:spPr bwMode="auto">
          <a:xfrm>
            <a:off x="684213" y="1785938"/>
            <a:ext cx="777557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en-US" sz="2000" dirty="0">
                <a:solidFill>
                  <a:srgbClr val="1C1C1C"/>
                </a:solidFill>
                <a:cs typeface="Arial" panose="020B0604020202020204" pitchFamily="34" charset="0"/>
              </a:rPr>
              <a:t>To recognise the features of haiku poems.</a:t>
            </a:r>
          </a:p>
        </p:txBody>
      </p:sp>
      <p:sp>
        <p:nvSpPr>
          <p:cNvPr id="6150" name="Content Placeholder 15"/>
          <p:cNvSpPr txBox="1">
            <a:spLocks/>
          </p:cNvSpPr>
          <p:nvPr/>
        </p:nvSpPr>
        <p:spPr bwMode="auto">
          <a:xfrm>
            <a:off x="479425" y="931863"/>
            <a:ext cx="819626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2000" tIns="216000" rIns="252000" bIns="180000"/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GB" altLang="en-US" sz="3600" dirty="0">
                <a:solidFill>
                  <a:srgbClr val="009ED6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Learning Objective</a:t>
            </a:r>
          </a:p>
        </p:txBody>
      </p:sp>
      <p:sp>
        <p:nvSpPr>
          <p:cNvPr id="6151" name="Content Placeholder 15"/>
          <p:cNvSpPr txBox="1">
            <a:spLocks/>
          </p:cNvSpPr>
          <p:nvPr/>
        </p:nvSpPr>
        <p:spPr bwMode="auto">
          <a:xfrm>
            <a:off x="479425" y="3011488"/>
            <a:ext cx="81962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2000" tIns="216000" rIns="252000" bIns="180000"/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GB" altLang="en-US" sz="3600" dirty="0">
                <a:solidFill>
                  <a:srgbClr val="009ED6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Success Criteria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684213" y="544513"/>
            <a:ext cx="7775575" cy="77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600" dirty="0">
                <a:solidFill>
                  <a:srgbClr val="009ED6"/>
                </a:solidFill>
                <a:latin typeface="Twinkl SemiBold" pitchFamily="2" charset="0"/>
                <a:cs typeface="Clear Sans Light" panose="020B0303030202020304" pitchFamily="34" charset="0"/>
              </a:rPr>
              <a:t>What Is a Haiku?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4214" y="2458277"/>
            <a:ext cx="7444718" cy="2523570"/>
          </a:xfrm>
          <a:prstGeom prst="rect">
            <a:avLst/>
          </a:prstGeom>
          <a:solidFill>
            <a:srgbClr val="009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36000" rIns="1260000" anchor="ctr"/>
          <a:lstStyle/>
          <a:p>
            <a:pPr algn="ctr">
              <a:defRPr/>
            </a:pPr>
            <a:r>
              <a:rPr lang="en-GB" sz="1600" dirty="0"/>
              <a:t>Haiku poems are a traditional Japanese art form. Here’s one...</a:t>
            </a:r>
          </a:p>
          <a:p>
            <a:pPr algn="ctr">
              <a:defRPr/>
            </a:pPr>
            <a:endParaRPr lang="en-GB" sz="1600" dirty="0"/>
          </a:p>
          <a:p>
            <a:pPr algn="ctr">
              <a:defRPr/>
            </a:pPr>
            <a:r>
              <a:rPr lang="en-GB" sz="1600" dirty="0"/>
              <a:t>My two plum trees are</a:t>
            </a:r>
          </a:p>
          <a:p>
            <a:pPr algn="ctr">
              <a:defRPr/>
            </a:pPr>
            <a:r>
              <a:rPr lang="en-GB" sz="1600" dirty="0"/>
              <a:t>So gracious. See, they flower.</a:t>
            </a:r>
          </a:p>
          <a:p>
            <a:pPr algn="ctr">
              <a:defRPr/>
            </a:pPr>
            <a:r>
              <a:rPr lang="en-GB" sz="1600" dirty="0"/>
              <a:t>One now, one later.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270243" y="2654611"/>
            <a:ext cx="2848868" cy="2014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86" y="1316620"/>
            <a:ext cx="5813505" cy="76199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4213" y="2458277"/>
            <a:ext cx="7444718" cy="2523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36000" rIns="1260000" anchor="ctr"/>
          <a:lstStyle/>
          <a:p>
            <a:pPr algn="ctr">
              <a:defRPr/>
            </a:pPr>
            <a:r>
              <a:rPr lang="en-GB" sz="1600" dirty="0"/>
              <a:t>Here’s another...</a:t>
            </a:r>
          </a:p>
          <a:p>
            <a:pPr algn="ctr">
              <a:defRPr/>
            </a:pPr>
            <a:endParaRPr lang="en-GB" sz="1600" dirty="0"/>
          </a:p>
          <a:p>
            <a:pPr algn="ctr">
              <a:defRPr/>
            </a:pPr>
            <a:r>
              <a:rPr lang="en-GB" sz="1600" dirty="0"/>
              <a:t>Winter is coming.</a:t>
            </a:r>
          </a:p>
          <a:p>
            <a:pPr algn="ctr">
              <a:defRPr/>
            </a:pPr>
            <a:r>
              <a:rPr lang="en-GB" sz="1600" dirty="0"/>
              <a:t>Snow will be arriving soon.</a:t>
            </a:r>
          </a:p>
          <a:p>
            <a:pPr algn="ctr">
              <a:defRPr/>
            </a:pPr>
            <a:r>
              <a:rPr lang="en-GB" sz="1600" dirty="0"/>
              <a:t>We should rake the leaves.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684213" y="1870618"/>
            <a:ext cx="7775575" cy="120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0D0D0D"/>
                </a:solidFill>
                <a:cs typeface="Clear Sans Light" panose="020B0303030202020304" pitchFamily="34" charset="0"/>
              </a:rPr>
              <a:t>Think about: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D0D0D"/>
                </a:solidFill>
                <a:cs typeface="Clear Sans Light" panose="020B0303030202020304" pitchFamily="34" charset="0"/>
              </a:rPr>
              <a:t>the poem’s theme;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D0D0D"/>
                </a:solidFill>
                <a:cs typeface="Clear Sans Light" panose="020B0303030202020304" pitchFamily="34" charset="0"/>
              </a:rPr>
              <a:t>how many lines are in each poem;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D0D0D"/>
                </a:solidFill>
                <a:cs typeface="Clear Sans Light" panose="020B0303030202020304" pitchFamily="34" charset="0"/>
              </a:rPr>
              <a:t>how many syllables in each line.</a:t>
            </a:r>
          </a:p>
        </p:txBody>
      </p:sp>
      <p:sp>
        <p:nvSpPr>
          <p:cNvPr id="10244" name="Rectangle 8"/>
          <p:cNvSpPr>
            <a:spLocks noChangeArrowheads="1"/>
          </p:cNvSpPr>
          <p:nvPr/>
        </p:nvSpPr>
        <p:spPr bwMode="auto">
          <a:xfrm>
            <a:off x="684213" y="544513"/>
            <a:ext cx="7775575" cy="132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600" dirty="0">
                <a:solidFill>
                  <a:srgbClr val="009ED6"/>
                </a:solidFill>
                <a:latin typeface="Twinkl SemiBold" pitchFamily="2" charset="0"/>
                <a:cs typeface="Clear Sans Light" panose="020B0303030202020304" pitchFamily="34" charset="0"/>
              </a:rPr>
              <a:t>What Did You Notice About the Poems?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213" y="5419288"/>
            <a:ext cx="7775575" cy="729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32000" anchor="ctr"/>
          <a:lstStyle/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Three lines in each poem.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4213" y="3196723"/>
            <a:ext cx="3761952" cy="1932411"/>
          </a:xfrm>
          <a:prstGeom prst="rect">
            <a:avLst/>
          </a:prstGeom>
          <a:solidFill>
            <a:srgbClr val="009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>
              <a:defRPr/>
            </a:pPr>
            <a:r>
              <a:rPr lang="en-GB" sz="1600" dirty="0"/>
              <a:t>My two plum trees are</a:t>
            </a:r>
          </a:p>
          <a:p>
            <a:pPr algn="ctr">
              <a:defRPr/>
            </a:pPr>
            <a:r>
              <a:rPr lang="en-GB" sz="1600" dirty="0"/>
              <a:t>So gracious.  See, they flower.</a:t>
            </a:r>
          </a:p>
          <a:p>
            <a:pPr algn="ctr">
              <a:defRPr/>
            </a:pPr>
            <a:r>
              <a:rPr lang="en-GB" sz="1600" dirty="0"/>
              <a:t>One now, one later.</a:t>
            </a:r>
          </a:p>
        </p:txBody>
      </p:sp>
      <p:sp>
        <p:nvSpPr>
          <p:cNvPr id="9" name="Rectangle 8"/>
          <p:cNvSpPr/>
          <p:nvPr/>
        </p:nvSpPr>
        <p:spPr>
          <a:xfrm>
            <a:off x="4697836" y="3196722"/>
            <a:ext cx="3761952" cy="1932411"/>
          </a:xfrm>
          <a:prstGeom prst="rect">
            <a:avLst/>
          </a:prstGeom>
          <a:solidFill>
            <a:srgbClr val="009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>
              <a:defRPr/>
            </a:pPr>
            <a:r>
              <a:rPr lang="en-GB" sz="1600" dirty="0"/>
              <a:t>Winter is coming.</a:t>
            </a:r>
          </a:p>
          <a:p>
            <a:pPr algn="ctr">
              <a:defRPr/>
            </a:pPr>
            <a:r>
              <a:rPr lang="en-GB" sz="1600" dirty="0"/>
              <a:t>Snow will be arriving soon.</a:t>
            </a:r>
          </a:p>
          <a:p>
            <a:pPr algn="ctr">
              <a:defRPr/>
            </a:pPr>
            <a:r>
              <a:rPr lang="en-GB" sz="1600" dirty="0"/>
              <a:t>We should rake the leaves.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212" y="5419287"/>
            <a:ext cx="7775575" cy="729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32000" anchor="ctr"/>
          <a:lstStyle/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Final line is a comment or observation on the theme.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0048" y="5419287"/>
            <a:ext cx="7775575" cy="729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32000" anchor="ctr"/>
          <a:lstStyle/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Natural theme.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4211" y="5419286"/>
            <a:ext cx="7775575" cy="729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32000" anchor="ctr"/>
          <a:lstStyle/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5 syllables in first line,</a:t>
            </a: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7 syllables in middle line,</a:t>
            </a:r>
          </a:p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</a:rPr>
              <a:t>5 syllables in final line.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9" grpId="0" animBg="1"/>
      <p:bldP spid="10" grpId="0"/>
      <p:bldP spid="10" grpId="1"/>
      <p:bldP spid="11" grpId="0"/>
      <p:bldP spid="11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684213" y="544513"/>
            <a:ext cx="77755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600" dirty="0">
                <a:solidFill>
                  <a:srgbClr val="009ED6"/>
                </a:solidFill>
                <a:latin typeface="Twinkl SemiBold" pitchFamily="2" charset="0"/>
                <a:cs typeface="Clear Sans Light" panose="020B0303030202020304" pitchFamily="34" charset="0"/>
              </a:rPr>
              <a:t>How Can We Write a Haiku?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3752491"/>
            <a:ext cx="6630987" cy="2380889"/>
          </a:xfrm>
          <a:prstGeom prst="rect">
            <a:avLst/>
          </a:prstGeom>
          <a:solidFill>
            <a:srgbClr val="009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Ins="1728000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34242" y="1320528"/>
            <a:ext cx="6225545" cy="218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/>
            <a:r>
              <a:rPr lang="en-GB" altLang="en-US" sz="1600" dirty="0">
                <a:solidFill>
                  <a:srgbClr val="0D0D0D"/>
                </a:solidFill>
                <a:cs typeface="Clear Sans Light" panose="020B0303030202020304" pitchFamily="34" charset="0"/>
              </a:rPr>
              <a:t>First, we need to choose a theme.  It doesn’t have to be about seasons or nature, but let’s be traditional.</a:t>
            </a:r>
          </a:p>
          <a:p>
            <a:pPr algn="ctr" eaLnBrk="1" hangingPunct="1"/>
            <a:endParaRPr lang="en-GB" altLang="en-US" sz="1600" dirty="0">
              <a:solidFill>
                <a:srgbClr val="0D0D0D"/>
              </a:solidFill>
              <a:cs typeface="Clear Sans Light" panose="020B0303030202020304" pitchFamily="34" charset="0"/>
            </a:endParaRPr>
          </a:p>
          <a:p>
            <a:pPr algn="ctr" eaLnBrk="1" hangingPunct="1"/>
            <a:r>
              <a:rPr lang="en-GB" altLang="en-US" sz="3200" b="1" dirty="0">
                <a:solidFill>
                  <a:srgbClr val="009ED6"/>
                </a:solidFill>
                <a:cs typeface="Clear Sans Light" panose="020B0303030202020304" pitchFamily="34" charset="0"/>
              </a:rPr>
              <a:t>Summer</a:t>
            </a:r>
          </a:p>
          <a:p>
            <a:pPr algn="ctr" eaLnBrk="1" hangingPunct="1"/>
            <a:endParaRPr lang="en-GB" altLang="en-US" sz="1600" dirty="0">
              <a:solidFill>
                <a:srgbClr val="0D0D0D"/>
              </a:solidFill>
              <a:cs typeface="Clear Sans Light" panose="020B0303030202020304" pitchFamily="34" charset="0"/>
            </a:endParaRPr>
          </a:p>
          <a:p>
            <a:pPr algn="ctr" eaLnBrk="1" hangingPunct="1"/>
            <a:r>
              <a:rPr lang="en-GB" altLang="en-US" sz="1600" dirty="0">
                <a:solidFill>
                  <a:srgbClr val="0D0D0D"/>
                </a:solidFill>
                <a:cs typeface="Clear Sans Light" panose="020B0303030202020304" pitchFamily="34" charset="0"/>
              </a:rPr>
              <a:t>Then, we brainstorm some words or phrases associated with that theme…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" y="1350371"/>
            <a:ext cx="1751509" cy="685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507622"/>
              </p:ext>
            </p:extLst>
          </p:nvPr>
        </p:nvGraphicFramePr>
        <p:xfrm>
          <a:off x="2570674" y="4062557"/>
          <a:ext cx="5668216" cy="1950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7054">
                  <a:extLst>
                    <a:ext uri="{9D8B030D-6E8A-4147-A177-3AD203B41FA5}">
                      <a16:colId xmlns:a16="http://schemas.microsoft.com/office/drawing/2014/main" val="2505151086"/>
                    </a:ext>
                  </a:extLst>
                </a:gridCol>
                <a:gridCol w="1417054">
                  <a:extLst>
                    <a:ext uri="{9D8B030D-6E8A-4147-A177-3AD203B41FA5}">
                      <a16:colId xmlns:a16="http://schemas.microsoft.com/office/drawing/2014/main" val="3057171154"/>
                    </a:ext>
                  </a:extLst>
                </a:gridCol>
                <a:gridCol w="1417054">
                  <a:extLst>
                    <a:ext uri="{9D8B030D-6E8A-4147-A177-3AD203B41FA5}">
                      <a16:colId xmlns:a16="http://schemas.microsoft.com/office/drawing/2014/main" val="1838885578"/>
                    </a:ext>
                  </a:extLst>
                </a:gridCol>
                <a:gridCol w="1417054">
                  <a:extLst>
                    <a:ext uri="{9D8B030D-6E8A-4147-A177-3AD203B41FA5}">
                      <a16:colId xmlns:a16="http://schemas.microsoft.com/office/drawing/2014/main" val="3325554265"/>
                    </a:ext>
                  </a:extLst>
                </a:gridCol>
              </a:tblGrid>
              <a:tr h="6500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hot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sunshine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flowers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holiday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25471"/>
                  </a:ext>
                </a:extLst>
              </a:tr>
              <a:tr h="65001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beach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ice-cream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games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sea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499165"/>
                  </a:ext>
                </a:extLst>
              </a:tr>
              <a:tr h="65001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swimming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fun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warm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sand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8581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62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684213" y="544513"/>
            <a:ext cx="77755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600" dirty="0">
                <a:solidFill>
                  <a:srgbClr val="009ED6"/>
                </a:solidFill>
                <a:latin typeface="Twinkl SemiBold" pitchFamily="2" charset="0"/>
                <a:cs typeface="Clear Sans Light" panose="020B0303030202020304" pitchFamily="34" charset="0"/>
              </a:rPr>
              <a:t>How Can We Write a Haiku?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3378" y="1961961"/>
            <a:ext cx="5974671" cy="1961965"/>
          </a:xfrm>
          <a:prstGeom prst="rect">
            <a:avLst/>
          </a:prstGeom>
          <a:solidFill>
            <a:srgbClr val="009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Ins="1728000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43378" y="1320528"/>
            <a:ext cx="7616410" cy="46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0D0D0D"/>
                </a:solidFill>
                <a:cs typeface="Clear Sans Light" panose="020B0303030202020304" pitchFamily="34" charset="0"/>
              </a:rPr>
              <a:t>Next, we choose two or three ideas which will flow together.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974964"/>
              </p:ext>
            </p:extLst>
          </p:nvPr>
        </p:nvGraphicFramePr>
        <p:xfrm>
          <a:off x="1061469" y="2083419"/>
          <a:ext cx="5668216" cy="1950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7054">
                  <a:extLst>
                    <a:ext uri="{9D8B030D-6E8A-4147-A177-3AD203B41FA5}">
                      <a16:colId xmlns:a16="http://schemas.microsoft.com/office/drawing/2014/main" val="2505151086"/>
                    </a:ext>
                  </a:extLst>
                </a:gridCol>
                <a:gridCol w="1417054">
                  <a:extLst>
                    <a:ext uri="{9D8B030D-6E8A-4147-A177-3AD203B41FA5}">
                      <a16:colId xmlns:a16="http://schemas.microsoft.com/office/drawing/2014/main" val="3057171154"/>
                    </a:ext>
                  </a:extLst>
                </a:gridCol>
                <a:gridCol w="1417054">
                  <a:extLst>
                    <a:ext uri="{9D8B030D-6E8A-4147-A177-3AD203B41FA5}">
                      <a16:colId xmlns:a16="http://schemas.microsoft.com/office/drawing/2014/main" val="1838885578"/>
                    </a:ext>
                  </a:extLst>
                </a:gridCol>
                <a:gridCol w="1417054">
                  <a:extLst>
                    <a:ext uri="{9D8B030D-6E8A-4147-A177-3AD203B41FA5}">
                      <a16:colId xmlns:a16="http://schemas.microsoft.com/office/drawing/2014/main" val="3325554265"/>
                    </a:ext>
                  </a:extLst>
                </a:gridCol>
              </a:tblGrid>
              <a:tr h="6500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hot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sunshine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flowers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holiday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25471"/>
                  </a:ext>
                </a:extLst>
              </a:tr>
              <a:tr h="65001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beach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ice-cream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games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sea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499165"/>
                  </a:ext>
                </a:extLst>
              </a:tr>
              <a:tr h="65001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swimming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fun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warm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sand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85811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1180" y="2849523"/>
            <a:ext cx="5248545" cy="533311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819057"/>
              </p:ext>
            </p:extLst>
          </p:nvPr>
        </p:nvGraphicFramePr>
        <p:xfrm>
          <a:off x="1061469" y="2088831"/>
          <a:ext cx="5668216" cy="1950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7054">
                  <a:extLst>
                    <a:ext uri="{9D8B030D-6E8A-4147-A177-3AD203B41FA5}">
                      <a16:colId xmlns:a16="http://schemas.microsoft.com/office/drawing/2014/main" val="2505151086"/>
                    </a:ext>
                  </a:extLst>
                </a:gridCol>
                <a:gridCol w="1417054">
                  <a:extLst>
                    <a:ext uri="{9D8B030D-6E8A-4147-A177-3AD203B41FA5}">
                      <a16:colId xmlns:a16="http://schemas.microsoft.com/office/drawing/2014/main" val="3057171154"/>
                    </a:ext>
                  </a:extLst>
                </a:gridCol>
                <a:gridCol w="1417054">
                  <a:extLst>
                    <a:ext uri="{9D8B030D-6E8A-4147-A177-3AD203B41FA5}">
                      <a16:colId xmlns:a16="http://schemas.microsoft.com/office/drawing/2014/main" val="1838885578"/>
                    </a:ext>
                  </a:extLst>
                </a:gridCol>
                <a:gridCol w="1417054">
                  <a:extLst>
                    <a:ext uri="{9D8B030D-6E8A-4147-A177-3AD203B41FA5}">
                      <a16:colId xmlns:a16="http://schemas.microsoft.com/office/drawing/2014/main" val="3325554265"/>
                    </a:ext>
                  </a:extLst>
                </a:gridCol>
              </a:tblGrid>
              <a:tr h="6500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66FF33"/>
                          </a:solidFill>
                        </a:rPr>
                        <a:t>hot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sunshine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flowers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holiday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25471"/>
                  </a:ext>
                </a:extLst>
              </a:tr>
              <a:tr h="65001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66FF33"/>
                          </a:solidFill>
                        </a:rPr>
                        <a:t>beach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ice-cream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games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66FF33"/>
                          </a:solidFill>
                        </a:rPr>
                        <a:t>sea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499165"/>
                  </a:ext>
                </a:extLst>
              </a:tr>
              <a:tr h="65001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swimming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fun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warm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sand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8581103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843378" y="4220287"/>
            <a:ext cx="3497802" cy="144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0D0D0D"/>
                </a:solidFill>
                <a:cs typeface="Clear Sans Light" panose="020B0303030202020304" pitchFamily="34" charset="0"/>
              </a:rPr>
              <a:t>Now we have our ideas, let’s try to fit them into the 5-7-5 syllable format.</a:t>
            </a:r>
          </a:p>
          <a:p>
            <a:pPr eaLnBrk="1" hangingPunct="1"/>
            <a:endParaRPr lang="en-GB" altLang="en-US" sz="1600" dirty="0">
              <a:solidFill>
                <a:srgbClr val="0D0D0D"/>
              </a:solidFill>
              <a:cs typeface="Clear Sans Light" panose="020B0303030202020304" pitchFamily="34" charset="0"/>
            </a:endParaRPr>
          </a:p>
          <a:p>
            <a:pPr eaLnBrk="1" hangingPunct="1"/>
            <a:r>
              <a:rPr lang="en-GB" altLang="en-US" sz="1600" dirty="0">
                <a:solidFill>
                  <a:srgbClr val="0D0D0D"/>
                </a:solidFill>
                <a:cs typeface="Clear Sans Light" panose="020B0303030202020304" pitchFamily="34" charset="0"/>
              </a:rPr>
              <a:t>You might have to alter words or phrases slightly fit the pattern.</a:t>
            </a:r>
          </a:p>
        </p:txBody>
      </p:sp>
    </p:spTree>
    <p:extLst>
      <p:ext uri="{BB962C8B-B14F-4D97-AF65-F5344CB8AC3E}">
        <p14:creationId xmlns:p14="http://schemas.microsoft.com/office/powerpoint/2010/main" val="335689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2" b="20662"/>
          <a:stretch/>
        </p:blipFill>
        <p:spPr>
          <a:xfrm>
            <a:off x="684213" y="2139350"/>
            <a:ext cx="7775575" cy="4021753"/>
          </a:xfrm>
          <a:prstGeom prst="rect">
            <a:avLst/>
          </a:prstGeom>
        </p:spPr>
      </p:pic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684213" y="544513"/>
            <a:ext cx="77755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600" dirty="0">
                <a:solidFill>
                  <a:srgbClr val="009ED6"/>
                </a:solidFill>
                <a:latin typeface="Twinkl SemiBold" pitchFamily="2" charset="0"/>
                <a:cs typeface="Clear Sans Light" panose="020B0303030202020304" pitchFamily="34" charset="0"/>
              </a:rPr>
              <a:t>Let’s Have a Go!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84214" y="1320528"/>
            <a:ext cx="7775574" cy="95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/>
            <a:r>
              <a:rPr lang="en-GB" altLang="en-US" sz="1600" dirty="0">
                <a:solidFill>
                  <a:srgbClr val="0D0D0D"/>
                </a:solidFill>
                <a:cs typeface="Clear Sans Light" panose="020B0303030202020304" pitchFamily="34" charset="0"/>
              </a:rPr>
              <a:t>You could write a haiku about the seasons, or about an animal or plant. The choice is yours!</a:t>
            </a:r>
          </a:p>
          <a:p>
            <a:pPr algn="ctr" eaLnBrk="1" hangingPunct="1"/>
            <a:endParaRPr lang="en-GB" altLang="en-US" sz="1600" dirty="0">
              <a:solidFill>
                <a:srgbClr val="0D0D0D"/>
              </a:solidFill>
              <a:cs typeface="Clear Sans Light" panose="020B03030302020203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r="19888" b="37165"/>
          <a:stretch/>
        </p:blipFill>
        <p:spPr>
          <a:xfrm>
            <a:off x="5339910" y="2344120"/>
            <a:ext cx="2930100" cy="3818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45" y="2286179"/>
            <a:ext cx="4300576" cy="43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87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684213" y="544513"/>
            <a:ext cx="77755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600" dirty="0">
                <a:solidFill>
                  <a:srgbClr val="009ED6"/>
                </a:solidFill>
                <a:latin typeface="Twinkl SemiBold" pitchFamily="2" charset="0"/>
                <a:cs typeface="Clear Sans Light" panose="020B0303030202020304" pitchFamily="34" charset="0"/>
              </a:rPr>
              <a:t>Plenary</a:t>
            </a:r>
            <a:r>
              <a:rPr lang="en-GB" altLang="en-US" sz="3600" dirty="0">
                <a:solidFill>
                  <a:srgbClr val="00729A"/>
                </a:solidFill>
                <a:latin typeface="Twinkl SemiBold" pitchFamily="2" charset="0"/>
                <a:cs typeface="Clear Sans Light" panose="020B03030302020203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91024" y="2308734"/>
            <a:ext cx="3761952" cy="3139566"/>
          </a:xfrm>
          <a:prstGeom prst="rect">
            <a:avLst/>
          </a:prstGeom>
          <a:solidFill>
            <a:srgbClr val="009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>
              <a:defRPr/>
            </a:pPr>
            <a:r>
              <a:rPr lang="en-GB" sz="1600" dirty="0"/>
              <a:t>Each poem has only 3 lines.</a:t>
            </a:r>
          </a:p>
          <a:p>
            <a:pPr algn="ctr">
              <a:defRPr/>
            </a:pPr>
            <a:endParaRPr lang="en-GB" sz="1600" dirty="0"/>
          </a:p>
          <a:p>
            <a:pPr algn="ctr">
              <a:defRPr/>
            </a:pPr>
            <a:r>
              <a:rPr lang="en-GB" sz="1600" dirty="0"/>
              <a:t>The syllable pattern of the poem should be 5-7-5.</a:t>
            </a:r>
          </a:p>
          <a:p>
            <a:pPr algn="ctr">
              <a:defRPr/>
            </a:pPr>
            <a:endParaRPr lang="en-GB" sz="1600" dirty="0"/>
          </a:p>
          <a:p>
            <a:pPr algn="ctr">
              <a:defRPr/>
            </a:pPr>
            <a:r>
              <a:rPr lang="en-GB" sz="1600" dirty="0"/>
              <a:t>Haiku are often written about seasons and nature.</a:t>
            </a:r>
          </a:p>
          <a:p>
            <a:pPr algn="ctr">
              <a:defRPr/>
            </a:pPr>
            <a:endParaRPr lang="en-GB" sz="1600" dirty="0"/>
          </a:p>
          <a:p>
            <a:pPr algn="ctr">
              <a:defRPr/>
            </a:pPr>
            <a:r>
              <a:rPr lang="en-GB" sz="1600" dirty="0"/>
              <a:t>So now you know – a haiku is a poem, not something a pigeon says on the top of Nelson’s Column!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2379" flipH="1">
            <a:off x="-2388695" y="4278527"/>
            <a:ext cx="6652458" cy="3169157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4" y="1320528"/>
            <a:ext cx="7775574" cy="46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/>
            <a:r>
              <a:rPr lang="en-GB" altLang="en-US" sz="1600" dirty="0">
                <a:solidFill>
                  <a:srgbClr val="0D0D0D"/>
                </a:solidFill>
                <a:cs typeface="Clear Sans Light" panose="020B0303030202020304" pitchFamily="34" charset="0"/>
              </a:rPr>
              <a:t>What have we learned about Haiku?</a:t>
            </a:r>
          </a:p>
        </p:txBody>
      </p:sp>
    </p:spTree>
    <p:extLst>
      <p:ext uri="{BB962C8B-B14F-4D97-AF65-F5344CB8AC3E}">
        <p14:creationId xmlns:p14="http://schemas.microsoft.com/office/powerpoint/2010/main" val="377931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winkl">
      <a:dk1>
        <a:srgbClr val="1C1C1C"/>
      </a:dk1>
      <a:lt1>
        <a:sysClr val="window" lastClr="FFFFFF"/>
      </a:lt1>
      <a:dk2>
        <a:srgbClr val="0C0C0C"/>
      </a:dk2>
      <a:lt2>
        <a:srgbClr val="DCD8DC"/>
      </a:lt2>
      <a:accent1>
        <a:srgbClr val="E52733"/>
      </a:accent1>
      <a:accent2>
        <a:srgbClr val="E94E14"/>
      </a:accent2>
      <a:accent3>
        <a:srgbClr val="F9B000"/>
      </a:accent3>
      <a:accent4>
        <a:srgbClr val="86BD34"/>
      </a:accent4>
      <a:accent5>
        <a:srgbClr val="003F7D"/>
      </a:accent5>
      <a:accent6>
        <a:srgbClr val="65186A"/>
      </a:accent6>
      <a:hlink>
        <a:srgbClr val="6D6D6D"/>
      </a:hlink>
      <a:folHlink>
        <a:srgbClr val="B8B8B8"/>
      </a:folHlink>
    </a:clrScheme>
    <a:fontScheme name="Custom 1">
      <a:majorFont>
        <a:latin typeface="Twinkl SemiBold"/>
        <a:ea typeface=""/>
        <a:cs typeface=""/>
      </a:majorFont>
      <a:minorFont>
        <a:latin typeface="Twinkl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econdary PowerPoint Template.pptx" id="{B79225FB-F0DA-4883-8A93-ED8E650A639B}" vid="{E6B3244A-4C75-4A13-8E12-00AE26C2BA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Secondary PowerPoint Template</Template>
  <TotalTime>829</TotalTime>
  <Words>431</Words>
  <Application>Microsoft Office PowerPoint</Application>
  <PresentationFormat>On-screen Show (4:3)</PresentationFormat>
  <Paragraphs>96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Sassoon Infant Rg</vt:lpstr>
      <vt:lpstr>Clear Sans</vt:lpstr>
      <vt:lpstr>Clear Sans Light</vt:lpstr>
      <vt:lpstr>Arial</vt:lpstr>
      <vt:lpstr>Twinkl Light</vt:lpstr>
      <vt:lpstr>Calibri</vt:lpstr>
      <vt:lpstr>Twinkl SemiBold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Lewis Wright</cp:lastModifiedBy>
  <cp:revision>91</cp:revision>
  <dcterms:created xsi:type="dcterms:W3CDTF">2017-03-09T08:58:42Z</dcterms:created>
  <dcterms:modified xsi:type="dcterms:W3CDTF">2017-04-25T09:13:19Z</dcterms:modified>
</cp:coreProperties>
</file>