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0" r:id="rId13"/>
    <p:sldId id="267" r:id="rId14"/>
  </p:sldIdLst>
  <p:sldSz cx="9144000" cy="6858000" type="screen4x3"/>
  <p:notesSz cx="6858000" cy="9144000"/>
  <p:embeddedFontLst>
    <p:embeddedFont>
      <p:font typeface="Twinkl" pitchFamily="2" charset="0"/>
      <p:regular r:id="rId17"/>
      <p:bold r:id="rId18"/>
    </p:embeddedFont>
    <p:embeddedFont>
      <p:font typeface="Twinkl SemiBold" pitchFamily="2" charset="0"/>
      <p:bold r:id="rId19"/>
    </p:embeddedFont>
    <p:embeddedFont>
      <p:font typeface="Tuffy" panose="020B06030601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F75"/>
    <a:srgbClr val="741E25"/>
    <a:srgbClr val="FFFFFF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84"/>
      </p:cViewPr>
      <p:guideLst>
        <p:guide orient="horz" pos="2160"/>
        <p:guide pos="2880"/>
        <p:guide pos="340"/>
        <p:guide orient="horz" pos="3974"/>
        <p:guide pos="5443"/>
        <p:guide orient="horz" pos="323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8DF955-20EC-41E7-8908-D601A9CD02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3FFE8-FDEA-40E6-8928-A7495DE19E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DB2375-704C-415A-9CF6-FB4F1DF0FB5D}" type="datetimeFigureOut">
              <a:rPr lang="en-GB"/>
              <a:pPr>
                <a:defRPr/>
              </a:pPr>
              <a:t>07/11/2019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B66AD-BE61-41EE-A99A-36741532A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1DE8D-47FA-437C-8B7A-4CBEA8EC6F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BFF21B-7A34-43F2-8906-0BDB02C4D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8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532D4-2F09-40EE-8330-FB12B1627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1B4C4-47C4-468C-A8F0-3959B9AC76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B08167-8EAE-436C-A9E7-96F2CD760D24}" type="datetimeFigureOut">
              <a:rPr lang="en-GB"/>
              <a:pPr>
                <a:defRPr/>
              </a:pPr>
              <a:t>07/11/2019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C1AC61B-0317-4DFA-8A81-91A822CA3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B0E336-7574-47DC-B8F4-22499B3B7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C0A59-C774-4C8D-B3C5-F05CE98D53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A464D-8B3A-4C33-9B03-C26A76072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0FDA99-C563-4E2F-9811-7D2DEE3AA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09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DB85C36-627F-416A-9CB3-2BFD1ABFB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2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9603BB2-F005-43F3-B5A3-8CC978F6B22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67B49EC-BB7C-4AFB-8852-AAA59E4F2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F24FF6F-66B8-43CD-85DC-187D90CFC6F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23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84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D268C0-57B4-47C4-A2DF-78B37F8D3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4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53BF7-365B-4D4E-A1F3-65848E059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20E689-4674-4D5B-AA56-CF0E1556B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1" r:id="rId4"/>
    <p:sldLayoutId id="214748368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Nature Inspired Art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7"/>
            <a:ext cx="763270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buNone/>
            </a:pPr>
            <a:r>
              <a:rPr lang="en-GB" sz="1600" dirty="0"/>
              <a:t>The patterns used in mosaic tables produced in Zimbabwe are inspired by patterns from animals, reptiles and other aspects of nature.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8" y="2785144"/>
            <a:ext cx="1749366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Plant, Leaf, Macro, Palm, Summer, Leaves, Tro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62" y="2785144"/>
            <a:ext cx="1779870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2" y="2785144"/>
            <a:ext cx="2842249" cy="31228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10605" y="5259897"/>
            <a:ext cx="9479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94202" y="5033394"/>
            <a:ext cx="121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Zimbabwe</a:t>
            </a:r>
          </a:p>
        </p:txBody>
      </p:sp>
    </p:spTree>
    <p:extLst>
      <p:ext uri="{BB962C8B-B14F-4D97-AF65-F5344CB8AC3E}">
        <p14:creationId xmlns:p14="http://schemas.microsoft.com/office/powerpoint/2010/main" val="2323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20" y="2019300"/>
            <a:ext cx="7465561" cy="108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1C1C1C"/>
              </a:buClr>
              <a:buSzPts val="1800"/>
              <a:buNone/>
            </a:pPr>
            <a:r>
              <a:rPr lang="en-GB" sz="1600" dirty="0"/>
              <a:t>The Ndebele women of Zululand in the north west of South Africa have long been decorating the walls of their houses. This is a tradition called ‘</a:t>
            </a:r>
            <a:r>
              <a:rPr lang="en-GB" sz="1600" dirty="0" err="1"/>
              <a:t>ukugwala</a:t>
            </a:r>
            <a:r>
              <a:rPr lang="en-GB" sz="1600" dirty="0"/>
              <a:t>’. They use their fingers to create undulating or straight lines in geometric patterns with paint or wet clay.</a:t>
            </a:r>
          </a:p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Patterns in Architecture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The People of Beads 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31" y="3185356"/>
            <a:ext cx="2654738" cy="2731301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3D37A-A52D-4D11-AC79-10735B327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67604" y="2120901"/>
            <a:ext cx="3813662" cy="3813662"/>
          </a:xfrm>
          <a:prstGeom prst="flowChartConnector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19300"/>
            <a:ext cx="4113213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See if you can get inspired by your surroundings to create a pattern using bold colours.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Go outside and see what patterns you can see and how they can be used in a piece of artwork.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Have a Go</a:t>
            </a: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A77F3F-33A2-4A66-B018-A6942269A831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91" name="Picture 8">
            <a:extLst>
              <a:ext uri="{FF2B5EF4-FFF2-40B4-BE49-F238E27FC236}">
                <a16:creationId xmlns:a16="http://schemas.microsoft.com/office/drawing/2014/main" id="{6C6F601F-D481-443B-A0C9-DC6A177F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1"/>
          <a:stretch>
            <a:fillRect/>
          </a:stretch>
        </p:blipFill>
        <p:spPr bwMode="auto">
          <a:xfrm>
            <a:off x="5187950" y="1901825"/>
            <a:ext cx="287496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D6FEE9-08A8-4387-ACBD-BF6E31206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6348413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44000" tIns="0" rIns="10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the second largest continent in the world. It is made of 54 countries and 9 territories. There are approximately 1.1 billion people living in Africa, which is equal to 15% of the world’s population. It is estimated that there are 2000 different languages spoken in Africa.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brown tree on surrounded by brown grass during golden hour">
            <a:extLst>
              <a:ext uri="{FF2B5EF4-FFF2-40B4-BE49-F238E27FC236}">
                <a16:creationId xmlns:a16="http://schemas.microsoft.com/office/drawing/2014/main" id="{77CB7737-C827-44FA-A6EC-5E6D414AB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2517"/>
          <a:stretch/>
        </p:blipFill>
        <p:spPr bwMode="auto">
          <a:xfrm>
            <a:off x="6172202" y="1857375"/>
            <a:ext cx="2216149" cy="22161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64989-3CB8-464E-B941-599AB46A4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4371975"/>
            <a:ext cx="6348412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08000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home to rainforests, deserts, mountains, rivers and coastal plains.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Animals, such as the African elephant, giraffe, cheetah and the white and black rhinoceros, live in Africa.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wo brown elephants">
            <a:extLst>
              <a:ext uri="{FF2B5EF4-FFF2-40B4-BE49-F238E27FC236}">
                <a16:creationId xmlns:a16="http://schemas.microsoft.com/office/drawing/2014/main" id="{4FD5DCF9-1CD1-4DE2-91C4-9BE28C47A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5" b="11053"/>
          <a:stretch/>
        </p:blipFill>
        <p:spPr bwMode="auto">
          <a:xfrm>
            <a:off x="755650" y="3876676"/>
            <a:ext cx="2216150" cy="22161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itle 20">
            <a:extLst>
              <a:ext uri="{FF2B5EF4-FFF2-40B4-BE49-F238E27FC236}">
                <a16:creationId xmlns:a16="http://schemas.microsoft.com/office/drawing/2014/main" id="{205B33A4-8D50-4179-BCA4-F14EF63C3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182696-B3D1-4D82-A776-190ED8F79467}"/>
              </a:ext>
            </a:extLst>
          </p:cNvPr>
          <p:cNvSpPr/>
          <p:nvPr/>
        </p:nvSpPr>
        <p:spPr>
          <a:xfrm>
            <a:off x="755650" y="38766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6AB91-CB0F-45C8-B757-C425D37F3AB7}"/>
              </a:ext>
            </a:extLst>
          </p:cNvPr>
          <p:cNvSpPr/>
          <p:nvPr/>
        </p:nvSpPr>
        <p:spPr>
          <a:xfrm>
            <a:off x="6172200" y="18573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084398A-049A-44D1-AA74-54C02A2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0973" r="9134" b="12334"/>
          <a:stretch>
            <a:fillRect/>
          </a:stretch>
        </p:blipFill>
        <p:spPr bwMode="auto">
          <a:xfrm>
            <a:off x="1295400" y="1758950"/>
            <a:ext cx="654367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2E0AF-9274-4142-BA66-71E1577C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10973" r="9134" b="12334"/>
          <a:stretch>
            <a:fillRect/>
          </a:stretch>
        </p:blipFill>
        <p:spPr bwMode="auto">
          <a:xfrm>
            <a:off x="1304925" y="1758950"/>
            <a:ext cx="65341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20">
            <a:extLst>
              <a:ext uri="{FF2B5EF4-FFF2-40B4-BE49-F238E27FC236}">
                <a16:creationId xmlns:a16="http://schemas.microsoft.com/office/drawing/2014/main" id="{2A9643B2-2B24-4788-8806-8663FD24D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2DFE1-F73A-42AE-9DD8-D7957E715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3648075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african pattern">
            <a:extLst>
              <a:ext uri="{FF2B5EF4-FFF2-40B4-BE49-F238E27FC236}">
                <a16:creationId xmlns:a16="http://schemas.microsoft.com/office/drawing/2014/main" id="{4A2CE708-BC2C-4B29-A1C3-5B29C8B65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8479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own, white, and black textile">
            <a:extLst>
              <a:ext uri="{FF2B5EF4-FFF2-40B4-BE49-F238E27FC236}">
                <a16:creationId xmlns:a16="http://schemas.microsoft.com/office/drawing/2014/main" id="{62C7C320-1799-4ABB-9464-C399164B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18351"/>
          <a:stretch/>
        </p:blipFill>
        <p:spPr bwMode="auto">
          <a:xfrm>
            <a:off x="755650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6C350209-3ABF-434B-B14B-CB7A8C665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well known for its individual art.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For hundreds of years, African art has been strongly influenced by the environment and natural surroundings.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The vast richness and variety in the environment are ideal for encouraging creativity.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itle 20">
            <a:extLst>
              <a:ext uri="{FF2B5EF4-FFF2-40B4-BE49-F238E27FC236}">
                <a16:creationId xmlns:a16="http://schemas.microsoft.com/office/drawing/2014/main" id="{0CCABFD3-48F0-4140-BB7D-7401953C4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African Art</a:t>
            </a:r>
          </a:p>
        </p:txBody>
      </p:sp>
      <p:pic>
        <p:nvPicPr>
          <p:cNvPr id="10246" name="Picture 2" descr="green leaf tree near mountain covered by snow at daytime">
            <a:extLst>
              <a:ext uri="{FF2B5EF4-FFF2-40B4-BE49-F238E27FC236}">
                <a16:creationId xmlns:a16="http://schemas.microsoft.com/office/drawing/2014/main" id="{92733C5E-3697-4D70-9AE7-7DCBFD10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2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9DEB559-0657-4759-8DE0-F2BCA6A5F45F}"/>
              </a:ext>
            </a:extLst>
          </p:cNvPr>
          <p:cNvSpPr/>
          <p:nvPr/>
        </p:nvSpPr>
        <p:spPr>
          <a:xfrm>
            <a:off x="755650" y="4405313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088568-20B3-4C22-AE22-8189DB1D53CB}"/>
              </a:ext>
            </a:extLst>
          </p:cNvPr>
          <p:cNvSpPr/>
          <p:nvPr/>
        </p:nvSpPr>
        <p:spPr>
          <a:xfrm>
            <a:off x="2663825" y="4395788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9" name="AutoShape 6" descr="Image result for african pattern">
            <a:extLst>
              <a:ext uri="{FF2B5EF4-FFF2-40B4-BE49-F238E27FC236}">
                <a16:creationId xmlns:a16="http://schemas.microsoft.com/office/drawing/2014/main" id="{0AE6BC4C-0709-4CA6-983A-F216CE4A9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5D44F5-C163-4BFF-A1AE-4DFA8C8C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8338"/>
            <a:ext cx="7632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African mats, rugs and baskets, like those made in countries such as Rwanda and Burundi by the Tutsis, are made by hand using weaving and sewing techniques.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itle 20">
            <a:extLst>
              <a:ext uri="{FF2B5EF4-FFF2-40B4-BE49-F238E27FC236}">
                <a16:creationId xmlns:a16="http://schemas.microsoft.com/office/drawing/2014/main" id="{B284BE2A-32E5-4B26-A6A0-B99765103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bg1"/>
                </a:solidFill>
                <a:latin typeface="Twinkl SemiBold" pitchFamily="2" charset="0"/>
              </a:rPr>
              <a:t>Handmade Patterns</a:t>
            </a:r>
          </a:p>
        </p:txBody>
      </p:sp>
      <p:sp>
        <p:nvSpPr>
          <p:cNvPr id="11268" name="AutoShape 6" descr="Image result for african pattern">
            <a:extLst>
              <a:ext uri="{FF2B5EF4-FFF2-40B4-BE49-F238E27FC236}">
                <a16:creationId xmlns:a16="http://schemas.microsoft.com/office/drawing/2014/main" id="{08C956A0-1ED0-445E-9D2C-FBACBBA51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5122" name="Picture 2" descr="https://upload.wikimedia.org/wikipedia/commons/3/30/African_Mother.jpg">
            <a:extLst>
              <a:ext uri="{FF2B5EF4-FFF2-40B4-BE49-F238E27FC236}">
                <a16:creationId xmlns:a16="http://schemas.microsoft.com/office/drawing/2014/main" id="{30EBFD51-E2F6-4A8F-8C05-222D9A1F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upload.wikimedia.org/wikipedia/commons/thumb/e/ef/Preparation_of_a_mat.jpg/1280px-Preparation_of_a_mat.jpg">
            <a:extLst>
              <a:ext uri="{FF2B5EF4-FFF2-40B4-BE49-F238E27FC236}">
                <a16:creationId xmlns:a16="http://schemas.microsoft.com/office/drawing/2014/main" id="{7D2576CD-1EE8-469A-B62C-250DCA46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9"/>
          <a:stretch>
            <a:fillRect/>
          </a:stretch>
        </p:blipFill>
        <p:spPr bwMode="auto">
          <a:xfrm>
            <a:off x="3344863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s://upload.wikimedia.org/wikipedia/commons/thumb/7/74/Sisal_mat.jpg/1920px-Sisal_mat.jpg">
            <a:extLst>
              <a:ext uri="{FF2B5EF4-FFF2-40B4-BE49-F238E27FC236}">
                <a16:creationId xmlns:a16="http://schemas.microsoft.com/office/drawing/2014/main" id="{D164EF4E-DE37-4504-AC82-B277BFF5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8122"/>
          <a:stretch>
            <a:fillRect/>
          </a:stretch>
        </p:blipFill>
        <p:spPr bwMode="auto">
          <a:xfrm>
            <a:off x="5934075" y="2654300"/>
            <a:ext cx="24542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3BCEDA6-38B8-4D19-B266-BA6985BE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Ssemaluluj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Hamijuma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Mandelasamuel27 - Own work, CC BY-SA 3.0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CA2CA2-5377-412D-8F14-A399753203D9}"/>
              </a:ext>
            </a:extLst>
          </p:cNvPr>
          <p:cNvSpPr/>
          <p:nvPr/>
        </p:nvSpPr>
        <p:spPr>
          <a:xfrm>
            <a:off x="755650" y="2208213"/>
            <a:ext cx="5654675" cy="36385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</a:ln>
        </p:spPr>
        <p:txBody>
          <a:bodyPr lIns="144000" tIns="0" rIns="1944000" bIns="0" anchor="ctr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Patterns used in African art fall into two groups: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Geometric – patterns that use zigzags, chequerboard, curved lines, spirals and circles.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Symbolic – patterns that use images which have some symbolic meaning for the artist and the person using the art, whether it be on a piece of clothing or a building. These images can include crescents, stars, flowers, seeds, trees and pods. </a:t>
            </a:r>
            <a:endParaRPr lang="en-GB" sz="1600" dirty="0">
              <a:latin typeface="+mn-lt"/>
            </a:endParaRPr>
          </a:p>
        </p:txBody>
      </p:sp>
      <p:pic>
        <p:nvPicPr>
          <p:cNvPr id="6146" name="Picture 2" descr="File:Robes 3.JPG">
            <a:extLst>
              <a:ext uri="{FF2B5EF4-FFF2-40B4-BE49-F238E27FC236}">
                <a16:creationId xmlns:a16="http://schemas.microsoft.com/office/drawing/2014/main" id="{3751BDF6-2698-49B5-84F4-8E017C92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574689" y="2120898"/>
            <a:ext cx="3813661" cy="38136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itle 20">
            <a:extLst>
              <a:ext uri="{FF2B5EF4-FFF2-40B4-BE49-F238E27FC236}">
                <a16:creationId xmlns:a16="http://schemas.microsoft.com/office/drawing/2014/main" id="{44B1BD45-6761-4135-9192-4D76D4671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Types of Pattern</a:t>
            </a:r>
          </a:p>
        </p:txBody>
      </p:sp>
      <p:sp>
        <p:nvSpPr>
          <p:cNvPr id="12293" name="AutoShape 6" descr="Image result for african pattern">
            <a:extLst>
              <a:ext uri="{FF2B5EF4-FFF2-40B4-BE49-F238E27FC236}">
                <a16:creationId xmlns:a16="http://schemas.microsoft.com/office/drawing/2014/main" id="{A137E0C9-F1FE-4F85-8B2C-4A60AFAFC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African Fabric, Textiles, Textures, Colours, Africa">
            <a:extLst>
              <a:ext uri="{FF2B5EF4-FFF2-40B4-BE49-F238E27FC236}">
                <a16:creationId xmlns:a16="http://schemas.microsoft.com/office/drawing/2014/main" id="{57CCB09D-7FE0-4D11-AC03-C83069C4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/>
        </p:blipFill>
        <p:spPr bwMode="auto">
          <a:xfrm>
            <a:off x="4560280" y="2120899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le:Butterfly mosaic, Teneyambi region, Central African Republic, 1990s - Fairbanks Museum and Planetarium - DSC04316.JPG">
            <a:extLst>
              <a:ext uri="{FF2B5EF4-FFF2-40B4-BE49-F238E27FC236}">
                <a16:creationId xmlns:a16="http://schemas.microsoft.com/office/drawing/2014/main" id="{8EDEE67C-9333-496D-93E5-FC74F7A55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1457" r="18016" b="8400"/>
          <a:stretch/>
        </p:blipFill>
        <p:spPr bwMode="auto">
          <a:xfrm>
            <a:off x="4574688" y="2120894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C1BE93-9D94-442B-B8BE-3A865F0EAA72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4990C04-961B-470D-9A69-AA35D385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Papischou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Daderot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9F3C07-6626-48E1-8C5C-4E5609552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The symbolic patterns represent the culture’s beliefs and history. There is a lot of meaning in the way the patterns are arranged and they often represent the wisdom of a tribe. They also act as a record of the events and daily activities of that tribe.</a:t>
            </a: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Common patterns include parallel zigzags which are used to remind the artist and the user that the path in life is never straightforward but instead, is often difficult to travel.</a:t>
            </a:r>
          </a:p>
          <a:p>
            <a:pPr eaLnBrk="1" hangingPunct="1">
              <a:buClr>
                <a:srgbClr val="1C1C1C"/>
              </a:buClr>
              <a:buSzPts val="1800"/>
              <a:buNone/>
            </a:pPr>
            <a:r>
              <a:rPr lang="en-GB" altLang="en-US" sz="1600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Ghana, the Ashanti tribes apply motifs to fabric, pottery and paper that have symbolic significance and tell a story.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endParaRPr lang="en-GB" altLang="en-US" sz="16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15" name="Title 20">
            <a:extLst>
              <a:ext uri="{FF2B5EF4-FFF2-40B4-BE49-F238E27FC236}">
                <a16:creationId xmlns:a16="http://schemas.microsoft.com/office/drawing/2014/main" id="{C7A23856-697F-4CBE-8E7C-FB7A6E559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The Meaning of Patterns</a:t>
            </a:r>
          </a:p>
        </p:txBody>
      </p:sp>
      <p:sp>
        <p:nvSpPr>
          <p:cNvPr id="13316" name="AutoShape 6" descr="Image result for african pattern">
            <a:extLst>
              <a:ext uri="{FF2B5EF4-FFF2-40B4-BE49-F238E27FC236}">
                <a16:creationId xmlns:a16="http://schemas.microsoft.com/office/drawing/2014/main" id="{809F817D-98FE-41E9-B35A-A52FD1FE8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B7789DE6-1783-4424-90E5-8454487E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6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ile:HANDMADE RUG.jpg">
            <a:extLst>
              <a:ext uri="{FF2B5EF4-FFF2-40B4-BE49-F238E27FC236}">
                <a16:creationId xmlns:a16="http://schemas.microsoft.com/office/drawing/2014/main" id="{A63BE20B-4F13-45D4-8404-9BCCE924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24225"/>
          <a:stretch>
            <a:fillRect/>
          </a:stretch>
        </p:blipFill>
        <p:spPr bwMode="auto">
          <a:xfrm>
            <a:off x="4567237" y="1920874"/>
            <a:ext cx="382111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FE145788-E236-4A3E-9CCA-3417A9A6B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Gharbal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4.0, 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s://cdn.pixabay.com/photo/2012/03/04/00/28/abstract-21946__340.jpg">
            <a:extLst>
              <a:ext uri="{FF2B5EF4-FFF2-40B4-BE49-F238E27FC236}">
                <a16:creationId xmlns:a16="http://schemas.microsoft.com/office/drawing/2014/main" id="{2A040B40-CA47-4577-9EFF-B4B3F3DF0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642896" y="4347371"/>
            <a:ext cx="1745454" cy="17454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dn.pixabay.com/photo/2015/04/12/15/43/leaf-718956__340.jpg">
            <a:extLst>
              <a:ext uri="{FF2B5EF4-FFF2-40B4-BE49-F238E27FC236}">
                <a16:creationId xmlns:a16="http://schemas.microsoft.com/office/drawing/2014/main" id="{4BD4FA00-C64F-411A-899C-014ED5CB8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472"/>
          <a:stretch/>
        </p:blipFill>
        <p:spPr bwMode="auto">
          <a:xfrm>
            <a:off x="3688496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dn.pixabay.com/photo/2014/01/14/19/33/elephant-skin-245071__340.jpg">
            <a:extLst>
              <a:ext uri="{FF2B5EF4-FFF2-40B4-BE49-F238E27FC236}">
                <a16:creationId xmlns:a16="http://schemas.microsoft.com/office/drawing/2014/main" id="{AEA0156F-4522-4DF1-8DBF-130D3CFB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84959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.pixabay.com/photo/2015/02/18/15/50/palm-640900__340.jpg">
            <a:extLst>
              <a:ext uri="{FF2B5EF4-FFF2-40B4-BE49-F238E27FC236}">
                <a16:creationId xmlns:a16="http://schemas.microsoft.com/office/drawing/2014/main" id="{F99DDEEF-3340-4558-8869-0E044F256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11625"/>
          <a:stretch/>
        </p:blipFill>
        <p:spPr bwMode="auto">
          <a:xfrm>
            <a:off x="6621342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pixabay.com/photo/2014/01/14/19/37/elephant-eye-245076__340.jpg">
            <a:extLst>
              <a:ext uri="{FF2B5EF4-FFF2-40B4-BE49-F238E27FC236}">
                <a16:creationId xmlns:a16="http://schemas.microsoft.com/office/drawing/2014/main" id="{204CA168-DB51-4E5D-878E-1DBAD9B45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r="16535"/>
          <a:stretch/>
        </p:blipFill>
        <p:spPr bwMode="auto">
          <a:xfrm>
            <a:off x="3688496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dn.pixabay.com/photo/2013/07/18/15/07/skin-164603__340.jpg">
            <a:extLst>
              <a:ext uri="{FF2B5EF4-FFF2-40B4-BE49-F238E27FC236}">
                <a16:creationId xmlns:a16="http://schemas.microsoft.com/office/drawing/2014/main" id="{E719C428-1CE5-4B29-919C-DBF1DCED1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16862"/>
          <a:stretch/>
        </p:blipFill>
        <p:spPr bwMode="auto">
          <a:xfrm>
            <a:off x="784959" y="2430769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It’s easy to see where the inspiration for art comes from in Africa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5" name="Title 20">
            <a:extLst>
              <a:ext uri="{FF2B5EF4-FFF2-40B4-BE49-F238E27FC236}">
                <a16:creationId xmlns:a16="http://schemas.microsoft.com/office/drawing/2014/main" id="{EB50942A-9FEF-41A4-9EFD-D63765B59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Inspiration All Day</a:t>
            </a:r>
          </a:p>
        </p:txBody>
      </p:sp>
      <p:sp>
        <p:nvSpPr>
          <p:cNvPr id="14346" name="AutoShape 6" descr="Image result for african pattern">
            <a:extLst>
              <a:ext uri="{FF2B5EF4-FFF2-40B4-BE49-F238E27FC236}">
                <a16:creationId xmlns:a16="http://schemas.microsoft.com/office/drawing/2014/main" id="{67A73CF3-82E8-4CE7-A6DC-503A5A31B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African, Woman, Traditional, Dress, Clothes, Special">
            <a:extLst>
              <a:ext uri="{FF2B5EF4-FFF2-40B4-BE49-F238E27FC236}">
                <a16:creationId xmlns:a16="http://schemas.microsoft.com/office/drawing/2014/main" id="{02A8458E-FB19-40A8-83C7-ED5645E29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7564" r="-96" b="25769"/>
          <a:stretch/>
        </p:blipFill>
        <p:spPr bwMode="auto">
          <a:xfrm>
            <a:off x="6621341" y="4325817"/>
            <a:ext cx="1767009" cy="176700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ile:Keekorok Kenia Masai vrouw (jaren 80 vorige eeuw).tiff">
            <a:extLst>
              <a:ext uri="{FF2B5EF4-FFF2-40B4-BE49-F238E27FC236}">
                <a16:creationId xmlns:a16="http://schemas.microsoft.com/office/drawing/2014/main" id="{54F5E42C-57B4-4AD3-8C8D-6CB5D8635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13242" r="-48" b="19682"/>
          <a:stretch/>
        </p:blipFill>
        <p:spPr bwMode="auto">
          <a:xfrm>
            <a:off x="3686299" y="4325817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7/7b/Handmade_carpet_and_rug.jpg/800px-Handmade_carpet_and_rug.jpg">
            <a:extLst>
              <a:ext uri="{FF2B5EF4-FFF2-40B4-BE49-F238E27FC236}">
                <a16:creationId xmlns:a16="http://schemas.microsoft.com/office/drawing/2014/main" id="{8F1FD685-B593-4AB8-A5AB-223F059E9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17060"/>
          <a:stretch/>
        </p:blipFill>
        <p:spPr bwMode="auto">
          <a:xfrm>
            <a:off x="774659" y="4325817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ile:Selection of African fabric.jpg">
            <a:extLst>
              <a:ext uri="{FF2B5EF4-FFF2-40B4-BE49-F238E27FC236}">
                <a16:creationId xmlns:a16="http://schemas.microsoft.com/office/drawing/2014/main" id="{7B086369-48BA-488B-B422-A9D0F19F1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4338"/>
          <a:stretch/>
        </p:blipFill>
        <p:spPr bwMode="auto">
          <a:xfrm>
            <a:off x="6616987" y="2438525"/>
            <a:ext cx="1752354" cy="17523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African Sudan Art Basket-Tray.jpg">
            <a:extLst>
              <a:ext uri="{FF2B5EF4-FFF2-40B4-BE49-F238E27FC236}">
                <a16:creationId xmlns:a16="http://schemas.microsoft.com/office/drawing/2014/main" id="{C602B692-4018-4FF3-B946-E171E0EA8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52" r="53231" b="-252"/>
          <a:stretch/>
        </p:blipFill>
        <p:spPr bwMode="auto">
          <a:xfrm>
            <a:off x="3688496" y="24135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le:NW Folklife 2009 - African baskets.jpg">
            <a:extLst>
              <a:ext uri="{FF2B5EF4-FFF2-40B4-BE49-F238E27FC236}">
                <a16:creationId xmlns:a16="http://schemas.microsoft.com/office/drawing/2014/main" id="{58F2D1C0-8F36-43A1-8053-E68D7692A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774659" y="24238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9379A4-EC83-4AC4-AEFE-E9B6F241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938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Repeating, colourful patterns are everywhere from baskets and rugs to jewellery and clothing.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Patterns Everywhere</a:t>
            </a: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559D94E-1F9D-4661-96C7-BB08F7DB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906" y="6135309"/>
            <a:ext cx="38163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Haagscheblu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Joe Mabel - Own work, CC BY-SA 4.0, </a:t>
            </a:r>
            <a:endParaRPr lang="en-GB" altLang="en-US" sz="600" dirty="0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568</Words>
  <Application>Microsoft Office PowerPoint</Application>
  <PresentationFormat>On-screen Show (4:3)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Twinkl</vt:lpstr>
      <vt:lpstr>Twinkl SemiBold</vt:lpstr>
      <vt:lpstr>Tuffy</vt:lpstr>
      <vt:lpstr>Calibri</vt:lpstr>
      <vt:lpstr>Arial</vt:lpstr>
      <vt:lpstr>Office Theme</vt:lpstr>
      <vt:lpstr>PowerPoint Presentation</vt:lpstr>
      <vt:lpstr>About Africa</vt:lpstr>
      <vt:lpstr>About Africa</vt:lpstr>
      <vt:lpstr>African Art</vt:lpstr>
      <vt:lpstr>Handmade Patterns</vt:lpstr>
      <vt:lpstr>Types of Pattern</vt:lpstr>
      <vt:lpstr>The Meaning of Patterns</vt:lpstr>
      <vt:lpstr>Inspiration All Day</vt:lpstr>
      <vt:lpstr>Patterns Everywhere</vt:lpstr>
      <vt:lpstr>Nature Inspired Art</vt:lpstr>
      <vt:lpstr>Patterns in Architecture</vt:lpstr>
      <vt:lpstr>Have a 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Jordan Bleakney</cp:lastModifiedBy>
  <cp:revision>14</cp:revision>
  <dcterms:created xsi:type="dcterms:W3CDTF">2018-10-22T11:26:25Z</dcterms:created>
  <dcterms:modified xsi:type="dcterms:W3CDTF">2019-11-07T14:25:50Z</dcterms:modified>
</cp:coreProperties>
</file>